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0"/>
  </p:notesMasterIdLst>
  <p:sldIdLst>
    <p:sldId id="266" r:id="rId2"/>
    <p:sldId id="44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283" r:id="rId16"/>
    <p:sldId id="265" r:id="rId17"/>
    <p:sldId id="269" r:id="rId18"/>
    <p:sldId id="280" r:id="rId19"/>
    <p:sldId id="273" r:id="rId20"/>
    <p:sldId id="281" r:id="rId21"/>
    <p:sldId id="282" r:id="rId22"/>
    <p:sldId id="268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408" r:id="rId109"/>
    <p:sldId id="409" r:id="rId110"/>
    <p:sldId id="410" r:id="rId111"/>
    <p:sldId id="411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4" Type="http://schemas.openxmlformats.org/officeDocument/2006/relationships/image" Target="../media/image8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6E1F0-D794-466C-B0D6-303652DDF2AC}" type="datetimeFigureOut">
              <a:rPr lang="en-IN" smtClean="0"/>
              <a:t>15-01-2021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4B8E0-9224-44B6-BAB9-B682E3518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10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70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43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2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06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0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3075" y="728663"/>
            <a:ext cx="6372225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14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63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479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78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633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13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75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475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10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45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7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5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949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37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89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776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24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66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3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60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83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1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49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8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19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13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00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3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1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2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01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707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24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033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43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1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6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894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1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76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lab.research.google.com/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jupyter.org/install.html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c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ikit-learn.org/stable/install.html" TargetMode="External"/><Relationship Id="rId5" Type="http://schemas.openxmlformats.org/officeDocument/2006/relationships/hyperlink" Target="https://scikit-learn.org/stable/user_guide.html" TargetMode="External"/><Relationship Id="rId4" Type="http://schemas.openxmlformats.org/officeDocument/2006/relationships/hyperlink" Target="https://www.python.org/downloads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install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tplotlib.org/tutorials/index.html" TargetMode="External"/><Relationship Id="rId4" Type="http://schemas.openxmlformats.org/officeDocument/2006/relationships/hyperlink" Target="https://matplotlib.org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1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87.emf"/><Relationship Id="rId5" Type="http://schemas.openxmlformats.org/officeDocument/2006/relationships/image" Target="../media/image84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86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88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0.png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0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2.png"/><Relationship Id="rId4" Type="http://schemas.openxmlformats.org/officeDocument/2006/relationships/oleObject" Target="../embeddings/oleObject21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End to End Machine Learning 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431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To reduce the bias of validation set selection process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Often K is chosen as 10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10 fold cross validation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10 fold cross validation involves 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selecting the validation set 10 times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generation with 10 resulting training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Evaluate the performance of each on that validation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averaging the performance over the validation sets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K-fold validation is often </a:t>
            </a:r>
            <a:r>
              <a:rPr lang="en-IN" kern="0" dirty="0" smtClean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performed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8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1" y="1600201"/>
            <a:ext cx="5867400" cy="52577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Visualization </a:t>
            </a:r>
            <a:r>
              <a:rPr lang="en-US" dirty="0"/>
              <a:t>of data is one of the most powerful and appealing techniques for data exploration.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Humans have a well developed ability to analyze large amounts of information that is presented visually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Can detect general patterns and trends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Can detect outliers and unusual </a:t>
            </a:r>
            <a:r>
              <a:rPr lang="en-US" dirty="0" smtClean="0"/>
              <a:t>patterns</a:t>
            </a:r>
          </a:p>
          <a:p>
            <a:pPr>
              <a:tabLst>
                <a:tab pos="1257300" algn="l"/>
              </a:tabLst>
            </a:pPr>
            <a:r>
              <a:rPr lang="en-US" dirty="0"/>
              <a:t>Data objects, their attributes, and the relationships among data objects are translated into graphical elements such as points, lines, shapes, and colors.</a:t>
            </a:r>
          </a:p>
          <a:p>
            <a:pPr>
              <a:tabLst>
                <a:tab pos="1257300" algn="l"/>
              </a:tabLst>
            </a:pPr>
            <a:r>
              <a:rPr lang="en-US" dirty="0"/>
              <a:t>Example: </a:t>
            </a:r>
          </a:p>
          <a:p>
            <a:pPr lvl="1">
              <a:tabLst>
                <a:tab pos="1257300" algn="l"/>
              </a:tabLst>
            </a:pPr>
            <a:r>
              <a:rPr lang="en-US" dirty="0"/>
              <a:t>Objects are often represented as points</a:t>
            </a:r>
          </a:p>
          <a:p>
            <a:pPr lvl="1">
              <a:tabLst>
                <a:tab pos="1257300" algn="l"/>
              </a:tabLst>
            </a:pPr>
            <a:r>
              <a:rPr lang="en-US" dirty="0"/>
              <a:t>Their attribute values can be represented as the position of the points or the characteristics of the points, e.g., color, size, and </a:t>
            </a:r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Conversion of data into a visual or tabular format</a:t>
            </a:r>
            <a:endParaRPr lang="en-IN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>
            <a:fillRect/>
          </a:stretch>
        </p:blipFill>
        <p:spPr bwMode="auto">
          <a:xfrm>
            <a:off x="6258778" y="1524000"/>
            <a:ext cx="5915025" cy="39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562600"/>
            <a:ext cx="4861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Sea Surface Temperature (SST) for July 1982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57300" algn="l"/>
              </a:tabLst>
            </a:pPr>
            <a:r>
              <a:rPr lang="en-US" dirty="0" smtClean="0"/>
              <a:t>Data </a:t>
            </a:r>
            <a:r>
              <a:rPr lang="en-US" dirty="0"/>
              <a:t>objects, their attributes, and the relationships among data objects are translated into graphical elements such as points, lines, shapes, and colors.</a:t>
            </a:r>
          </a:p>
          <a:p>
            <a:pPr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Example: 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Objects are often represented as points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Their attribute values can be represented as the position of the points or the characteristics of the points, e.g., color, size, and shape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If position is used, then the relationships of points, i.e., whether they form groups or a point is an outlier, is easily perceived.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Mapping information to a visual format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914399"/>
          </a:xfrm>
        </p:spPr>
        <p:txBody>
          <a:bodyPr/>
          <a:lstStyle/>
          <a:p>
            <a:r>
              <a:rPr lang="en-US" dirty="0"/>
              <a:t>Is the </a:t>
            </a:r>
            <a:r>
              <a:rPr lang="en-US" dirty="0" smtClean="0"/>
              <a:t>Can </a:t>
            </a:r>
            <a:r>
              <a:rPr lang="en-US" dirty="0"/>
              <a:t>make a large difference in how easy it is to understand the data</a:t>
            </a:r>
          </a:p>
          <a:p>
            <a:r>
              <a:rPr lang="en-US" dirty="0"/>
              <a:t>Example: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Placement </a:t>
            </a:r>
            <a:r>
              <a:rPr lang="en-US" dirty="0"/>
              <a:t>of visual elements within a display</a:t>
            </a:r>
          </a:p>
          <a:p>
            <a:endParaRPr lang="en-IN" dirty="0"/>
          </a:p>
        </p:txBody>
      </p:sp>
      <p:pic>
        <p:nvPicPr>
          <p:cNvPr id="9431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27"/>
          <a:stretch/>
        </p:blipFill>
        <p:spPr bwMode="auto">
          <a:xfrm>
            <a:off x="2438400" y="2895600"/>
            <a:ext cx="2809240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2"/>
          <a:stretch/>
        </p:blipFill>
        <p:spPr bwMode="auto">
          <a:xfrm>
            <a:off x="6629400" y="2819400"/>
            <a:ext cx="2725738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562600" y="3886200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690687"/>
            <a:ext cx="10160000" cy="27289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Selection </a:t>
            </a:r>
            <a:r>
              <a:rPr lang="en-US" dirty="0"/>
              <a:t>may involve the choosing a subset of attributes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Dimensionality reduction is often used to reduce the number of dimensions to two or three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Alternatively, pairs of attributes can be considered</a:t>
            </a:r>
          </a:p>
          <a:p>
            <a:pPr>
              <a:lnSpc>
                <a:spcPct val="90000"/>
              </a:lnSpc>
            </a:pPr>
            <a:r>
              <a:rPr lang="en-US" dirty="0"/>
              <a:t>Selection may also involve choosing a subset of objects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A region of the screen can only show so many points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sample, but want to preserve points in sparse areas 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limination </a:t>
            </a:r>
            <a:r>
              <a:rPr lang="en-US" dirty="0"/>
              <a:t>or the de-emphasis of certain objects and </a:t>
            </a:r>
            <a:r>
              <a:rPr lang="en-US" dirty="0" smtClean="0"/>
              <a:t>attributes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Histograms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462087"/>
            <a:ext cx="10160000" cy="2728913"/>
          </a:xfrm>
        </p:spPr>
        <p:txBody>
          <a:bodyPr/>
          <a:lstStyle/>
          <a:p>
            <a:r>
              <a:rPr lang="en-US" sz="2400" dirty="0"/>
              <a:t>Histogram </a:t>
            </a:r>
          </a:p>
          <a:p>
            <a:pPr lvl="1"/>
            <a:r>
              <a:rPr lang="en-US" sz="2000" dirty="0"/>
              <a:t>Usually shows the distribution of values of a single variable</a:t>
            </a:r>
          </a:p>
          <a:p>
            <a:pPr lvl="1"/>
            <a:r>
              <a:rPr lang="en-US" sz="2000" dirty="0"/>
              <a:t>Divide the values into bins and show a bar plot of the number of objects in each bin. </a:t>
            </a:r>
          </a:p>
          <a:p>
            <a:pPr lvl="1"/>
            <a:r>
              <a:rPr lang="en-US" sz="2000" dirty="0"/>
              <a:t>The height of each bar indicates the number of objects</a:t>
            </a:r>
          </a:p>
          <a:p>
            <a:pPr lvl="1"/>
            <a:r>
              <a:rPr lang="en-US" sz="2000" dirty="0"/>
              <a:t>Shape of histogram depends on the number of bins</a:t>
            </a:r>
          </a:p>
          <a:p>
            <a:r>
              <a:rPr lang="en-US" sz="2400" dirty="0"/>
              <a:t>Example: Petal Width </a:t>
            </a:r>
            <a:r>
              <a:rPr lang="en-US" sz="2000" dirty="0"/>
              <a:t>(10 and 20 bins, respectively)</a:t>
            </a:r>
            <a:r>
              <a:rPr lang="en-US" sz="2400" dirty="0"/>
              <a:t> </a:t>
            </a:r>
          </a:p>
          <a:p>
            <a:pPr lvl="1">
              <a:buFont typeface="Arial" charset="0"/>
              <a:buNone/>
            </a:pP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b="3267"/>
          <a:stretch>
            <a:fillRect/>
          </a:stretch>
        </p:blipFill>
        <p:spPr bwMode="auto">
          <a:xfrm>
            <a:off x="2286001" y="3962400"/>
            <a:ext cx="32686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92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b="3267"/>
          <a:stretch>
            <a:fillRect/>
          </a:stretch>
        </p:blipFill>
        <p:spPr bwMode="auto">
          <a:xfrm>
            <a:off x="6019801" y="3962400"/>
            <a:ext cx="32686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3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7776"/>
            <a:ext cx="5657850" cy="388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Two-Dimensional Histograms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Show the joint distribution of the values of two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 petal width and petal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Box Plots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Display distribution of data</a:t>
            </a:r>
            <a:endParaRPr lang="en-IN" dirty="0"/>
          </a:p>
        </p:txBody>
      </p:sp>
      <p:grpSp>
        <p:nvGrpSpPr>
          <p:cNvPr id="953352" name="Group 8"/>
          <p:cNvGrpSpPr>
            <a:grpSpLocks/>
          </p:cNvGrpSpPr>
          <p:nvPr/>
        </p:nvGrpSpPr>
        <p:grpSpPr bwMode="auto">
          <a:xfrm>
            <a:off x="8229601" y="1423987"/>
            <a:ext cx="644525" cy="4824413"/>
            <a:chOff x="1800" y="882"/>
            <a:chExt cx="1015" cy="4878"/>
          </a:xfrm>
        </p:grpSpPr>
        <p:sp>
          <p:nvSpPr>
            <p:cNvPr id="953353" name="Line 9"/>
            <p:cNvSpPr>
              <a:spLocks noChangeShapeType="1"/>
            </p:cNvSpPr>
            <p:nvPr/>
          </p:nvSpPr>
          <p:spPr bwMode="auto">
            <a:xfrm flipV="1">
              <a:off x="2314" y="1729"/>
              <a:ext cx="1" cy="139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4" name="Line 10"/>
            <p:cNvSpPr>
              <a:spLocks noChangeShapeType="1"/>
            </p:cNvSpPr>
            <p:nvPr/>
          </p:nvSpPr>
          <p:spPr bwMode="auto">
            <a:xfrm flipV="1">
              <a:off x="2314" y="4117"/>
              <a:ext cx="1" cy="118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5" name="Line 11"/>
            <p:cNvSpPr>
              <a:spLocks noChangeShapeType="1"/>
            </p:cNvSpPr>
            <p:nvPr/>
          </p:nvSpPr>
          <p:spPr bwMode="auto">
            <a:xfrm>
              <a:off x="2057" y="5298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6" name="Line 12"/>
            <p:cNvSpPr>
              <a:spLocks noChangeShapeType="1"/>
            </p:cNvSpPr>
            <p:nvPr/>
          </p:nvSpPr>
          <p:spPr bwMode="auto">
            <a:xfrm>
              <a:off x="2057" y="1729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7" name="Rectangle 13"/>
            <p:cNvSpPr>
              <a:spLocks noChangeArrowheads="1"/>
            </p:cNvSpPr>
            <p:nvPr/>
          </p:nvSpPr>
          <p:spPr bwMode="auto">
            <a:xfrm>
              <a:off x="1800" y="3128"/>
              <a:ext cx="1015" cy="989"/>
            </a:xfrm>
            <a:prstGeom prst="rect">
              <a:avLst/>
            </a:prstGeom>
            <a:noFill/>
            <a:ln w="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8" name="Line 14"/>
            <p:cNvSpPr>
              <a:spLocks noChangeShapeType="1"/>
            </p:cNvSpPr>
            <p:nvPr/>
          </p:nvSpPr>
          <p:spPr bwMode="auto">
            <a:xfrm>
              <a:off x="1800" y="3719"/>
              <a:ext cx="10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9" name="Line 15"/>
            <p:cNvSpPr>
              <a:spLocks noChangeShapeType="1"/>
            </p:cNvSpPr>
            <p:nvPr/>
          </p:nvSpPr>
          <p:spPr bwMode="auto">
            <a:xfrm>
              <a:off x="2250" y="93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0" name="Line 16"/>
            <p:cNvSpPr>
              <a:spLocks noChangeShapeType="1"/>
            </p:cNvSpPr>
            <p:nvPr/>
          </p:nvSpPr>
          <p:spPr bwMode="auto">
            <a:xfrm>
              <a:off x="2314" y="882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1" name="Line 17"/>
            <p:cNvSpPr>
              <a:spLocks noChangeShapeType="1"/>
            </p:cNvSpPr>
            <p:nvPr/>
          </p:nvSpPr>
          <p:spPr bwMode="auto">
            <a:xfrm>
              <a:off x="2250" y="152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2" name="Line 18"/>
            <p:cNvSpPr>
              <a:spLocks noChangeShapeType="1"/>
            </p:cNvSpPr>
            <p:nvPr/>
          </p:nvSpPr>
          <p:spPr bwMode="auto">
            <a:xfrm>
              <a:off x="2314" y="1473"/>
              <a:ext cx="1" cy="115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3" name="Line 19"/>
            <p:cNvSpPr>
              <a:spLocks noChangeShapeType="1"/>
            </p:cNvSpPr>
            <p:nvPr/>
          </p:nvSpPr>
          <p:spPr bwMode="auto">
            <a:xfrm>
              <a:off x="2250" y="1332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4" name="Line 20"/>
            <p:cNvSpPr>
              <a:spLocks noChangeShapeType="1"/>
            </p:cNvSpPr>
            <p:nvPr/>
          </p:nvSpPr>
          <p:spPr bwMode="auto">
            <a:xfrm>
              <a:off x="2314" y="1280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5" name="Line 21"/>
            <p:cNvSpPr>
              <a:spLocks noChangeShapeType="1"/>
            </p:cNvSpPr>
            <p:nvPr/>
          </p:nvSpPr>
          <p:spPr bwMode="auto">
            <a:xfrm>
              <a:off x="2250" y="5708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6" name="Line 22"/>
            <p:cNvSpPr>
              <a:spLocks noChangeShapeType="1"/>
            </p:cNvSpPr>
            <p:nvPr/>
          </p:nvSpPr>
          <p:spPr bwMode="auto">
            <a:xfrm>
              <a:off x="2314" y="5657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953368" name="Line 24"/>
          <p:cNvSpPr>
            <a:spLocks noChangeShapeType="1"/>
          </p:cNvSpPr>
          <p:nvPr/>
        </p:nvSpPr>
        <p:spPr bwMode="auto">
          <a:xfrm>
            <a:off x="9029700" y="1441449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9486900" y="1296986"/>
            <a:ext cx="1181100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outlier</a:t>
            </a:r>
          </a:p>
        </p:txBody>
      </p:sp>
      <p:sp>
        <p:nvSpPr>
          <p:cNvPr id="953371" name="Line 27"/>
          <p:cNvSpPr>
            <a:spLocks noChangeShapeType="1"/>
          </p:cNvSpPr>
          <p:nvPr/>
        </p:nvSpPr>
        <p:spPr bwMode="auto">
          <a:xfrm>
            <a:off x="9029700" y="5783261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9486900" y="5638800"/>
            <a:ext cx="20193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10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4" name="Line 30"/>
          <p:cNvSpPr>
            <a:spLocks noChangeShapeType="1"/>
          </p:cNvSpPr>
          <p:nvPr/>
        </p:nvSpPr>
        <p:spPr bwMode="auto">
          <a:xfrm>
            <a:off x="9029700" y="461962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9486900" y="4467225"/>
            <a:ext cx="19431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25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7" name="Line 33"/>
          <p:cNvSpPr>
            <a:spLocks noChangeShapeType="1"/>
          </p:cNvSpPr>
          <p:nvPr/>
        </p:nvSpPr>
        <p:spPr bwMode="auto">
          <a:xfrm>
            <a:off x="9029700" y="364807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8" name="Text Box 34"/>
          <p:cNvSpPr txBox="1">
            <a:spLocks noChangeArrowheads="1"/>
          </p:cNvSpPr>
          <p:nvPr/>
        </p:nvSpPr>
        <p:spPr bwMode="auto">
          <a:xfrm>
            <a:off x="9486900" y="3503611"/>
            <a:ext cx="20193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75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0" name="Line 36"/>
          <p:cNvSpPr>
            <a:spLocks noChangeShapeType="1"/>
          </p:cNvSpPr>
          <p:nvPr/>
        </p:nvSpPr>
        <p:spPr bwMode="auto">
          <a:xfrm>
            <a:off x="9029700" y="4192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1" name="Text Box 37"/>
          <p:cNvSpPr txBox="1">
            <a:spLocks noChangeArrowheads="1"/>
          </p:cNvSpPr>
          <p:nvPr/>
        </p:nvSpPr>
        <p:spPr bwMode="auto">
          <a:xfrm>
            <a:off x="9486900" y="4040187"/>
            <a:ext cx="1866900" cy="430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50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3" name="Line 39"/>
          <p:cNvSpPr>
            <a:spLocks noChangeShapeType="1"/>
          </p:cNvSpPr>
          <p:nvPr/>
        </p:nvSpPr>
        <p:spPr bwMode="auto">
          <a:xfrm>
            <a:off x="9029700" y="2287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4" name="Text Box 40"/>
          <p:cNvSpPr txBox="1">
            <a:spLocks noChangeArrowheads="1"/>
          </p:cNvSpPr>
          <p:nvPr/>
        </p:nvSpPr>
        <p:spPr bwMode="auto">
          <a:xfrm>
            <a:off x="9486900" y="2135186"/>
            <a:ext cx="1866900" cy="534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90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pic>
        <p:nvPicPr>
          <p:cNvPr id="3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6654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Scatter Plots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524000"/>
            <a:ext cx="10160000" cy="1295400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catter </a:t>
            </a:r>
            <a:r>
              <a:rPr lang="en-US" dirty="0"/>
              <a:t>plots can compactly summarize the relationships of several pairs of </a:t>
            </a:r>
            <a:r>
              <a:rPr lang="en-US" dirty="0" smtClean="0"/>
              <a:t>attributes</a:t>
            </a:r>
          </a:p>
          <a:p>
            <a:r>
              <a:rPr lang="en-US" dirty="0"/>
              <a:t>Example: Iris Plant </a:t>
            </a:r>
            <a:r>
              <a:rPr lang="en-US" dirty="0" smtClean="0"/>
              <a:t>dataset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://www.ics.uci.edu/~mlearn/MLRepository.html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Three flower types (classes</a:t>
            </a:r>
            <a:r>
              <a:rPr lang="en-US" dirty="0" smtClean="0"/>
              <a:t>): </a:t>
            </a:r>
            <a:r>
              <a:rPr lang="en-US" dirty="0" err="1" smtClean="0"/>
              <a:t>Setosa</a:t>
            </a:r>
            <a:r>
              <a:rPr lang="en-US" dirty="0" smtClean="0"/>
              <a:t>, </a:t>
            </a:r>
            <a:r>
              <a:rPr lang="en-US" dirty="0" err="1" smtClean="0"/>
              <a:t>Versicolour</a:t>
            </a:r>
            <a:r>
              <a:rPr lang="en-US" dirty="0" smtClean="0"/>
              <a:t>, </a:t>
            </a:r>
            <a:r>
              <a:rPr lang="en-US" dirty="0" err="1" smtClean="0"/>
              <a:t>Virginica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Four (non-class) </a:t>
            </a:r>
            <a:r>
              <a:rPr lang="en-US" dirty="0" smtClean="0"/>
              <a:t>attributes: Sepal </a:t>
            </a:r>
            <a:r>
              <a:rPr lang="en-US" dirty="0"/>
              <a:t>width and </a:t>
            </a:r>
            <a:r>
              <a:rPr lang="en-US" dirty="0" smtClean="0"/>
              <a:t>length, Petal </a:t>
            </a:r>
            <a:r>
              <a:rPr lang="en-US" dirty="0"/>
              <a:t>width and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Attributes values determine the </a:t>
            </a:r>
            <a:r>
              <a:rPr lang="en-US" dirty="0" smtClean="0"/>
              <a:t>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2779"/>
          <a:stretch>
            <a:fillRect/>
          </a:stretch>
        </p:blipFill>
        <p:spPr bwMode="auto">
          <a:xfrm>
            <a:off x="2666999" y="2743200"/>
            <a:ext cx="620110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Contour Plots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600200"/>
            <a:ext cx="4171461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Useful </a:t>
            </a:r>
            <a:r>
              <a:rPr lang="en-US" dirty="0"/>
              <a:t>when a </a:t>
            </a:r>
            <a:r>
              <a:rPr lang="en-US" dirty="0" smtClean="0"/>
              <a:t>They </a:t>
            </a:r>
            <a:r>
              <a:rPr lang="en-US" dirty="0"/>
              <a:t>partition the plane into regions of similar values</a:t>
            </a:r>
          </a:p>
          <a:p>
            <a:r>
              <a:rPr lang="en-US" dirty="0"/>
              <a:t>The contour lines that form the boundaries of these regions connect points with equal </a:t>
            </a:r>
            <a:r>
              <a:rPr lang="en-US" dirty="0" smtClean="0"/>
              <a:t>values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ommon example: </a:t>
            </a:r>
            <a:r>
              <a:rPr lang="en-US" dirty="0"/>
              <a:t>contour maps of </a:t>
            </a:r>
            <a:r>
              <a:rPr lang="en-US" dirty="0" smtClean="0"/>
              <a:t>elevation, temperature</a:t>
            </a:r>
            <a:r>
              <a:rPr lang="en-US" dirty="0"/>
              <a:t>, rainfall, air pressure,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Continuous </a:t>
            </a:r>
            <a:r>
              <a:rPr lang="en-US" dirty="0"/>
              <a:t>attribute is measured on a spatial grid</a:t>
            </a:r>
          </a:p>
          <a:p>
            <a:endParaRPr lang="en-IN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18037" y="1592262"/>
            <a:ext cx="7421563" cy="4275138"/>
            <a:chOff x="336" y="720"/>
            <a:chExt cx="4915" cy="3077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7529"/>
            <a:stretch>
              <a:fillRect/>
            </a:stretch>
          </p:blipFill>
          <p:spPr bwMode="auto">
            <a:xfrm>
              <a:off x="336" y="720"/>
              <a:ext cx="4915" cy="2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59" y="3618"/>
              <a:ext cx="486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sz="1400">
                  <a:solidFill>
                    <a:srgbClr val="000000"/>
                  </a:solidFill>
                </a:rPr>
                <a:t>Celsius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34200" y="5791200"/>
            <a:ext cx="28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Surface Sea Temperature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Matrix Plots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0" y="1447800"/>
            <a:ext cx="10160000" cy="685800"/>
          </a:xfrm>
        </p:spPr>
        <p:txBody>
          <a:bodyPr/>
          <a:lstStyle/>
          <a:p>
            <a:pPr lvl="1"/>
            <a:r>
              <a:rPr lang="en-US" dirty="0" smtClean="0"/>
              <a:t>Often useful </a:t>
            </a:r>
            <a:r>
              <a:rPr lang="en-US" dirty="0"/>
              <a:t>when objects are sorted according to class</a:t>
            </a:r>
          </a:p>
          <a:p>
            <a:pPr lvl="1"/>
            <a:r>
              <a:rPr lang="en-US" dirty="0" smtClean="0"/>
              <a:t>Plots </a:t>
            </a:r>
            <a:r>
              <a:rPr lang="en-US" dirty="0"/>
              <a:t>of similarity or distance matrices can also be useful for visualizing the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9600" y="1066800"/>
            <a:ext cx="11196956" cy="395287"/>
          </a:xfrm>
        </p:spPr>
        <p:txBody>
          <a:bodyPr/>
          <a:lstStyle/>
          <a:p>
            <a:r>
              <a:rPr lang="en-IN" dirty="0" smtClean="0"/>
              <a:t>Plot data matrix</a:t>
            </a:r>
            <a:endParaRPr lang="en-IN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209800" y="1981200"/>
            <a:ext cx="7391399" cy="4724400"/>
            <a:chOff x="432" y="816"/>
            <a:chExt cx="4915" cy="323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5" b="4475"/>
            <a:stretch>
              <a:fillRect/>
            </a:stretch>
          </p:blipFill>
          <p:spPr bwMode="auto">
            <a:xfrm>
              <a:off x="432" y="816"/>
              <a:ext cx="4915" cy="3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455" y="3666"/>
              <a:ext cx="67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standard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deviation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Choice of </a:t>
            </a:r>
            <a:r>
              <a:rPr lang="en-IN" dirty="0" err="1" smtClean="0"/>
              <a:t>Hyperparameters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Known as </a:t>
            </a:r>
            <a:r>
              <a:rPr lang="en-IN" i="1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hyperparameters</a:t>
            </a:r>
            <a:endParaRPr lang="en-IN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performance depends on choice of parameters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Each parameter can assume a number of values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Real numbers or </a:t>
            </a: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categories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xponential number of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 possible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Best model correspond to best cross validation performance over the set of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Expensive to perform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Some empirical frameworks available for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optimization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endParaRPr lang="en-IN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 smtClean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Modern ML models often use a lot of model parameters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7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the Iris Data Matrix</a:t>
            </a:r>
          </a:p>
        </p:txBody>
      </p:sp>
      <p:grpSp>
        <p:nvGrpSpPr>
          <p:cNvPr id="967687" name="Group 7"/>
          <p:cNvGrpSpPr>
            <a:grpSpLocks/>
          </p:cNvGrpSpPr>
          <p:nvPr/>
        </p:nvGrpSpPr>
        <p:grpSpPr bwMode="auto">
          <a:xfrm>
            <a:off x="2057400" y="1143000"/>
            <a:ext cx="8077199" cy="5416113"/>
            <a:chOff x="432" y="816"/>
            <a:chExt cx="4915" cy="3232"/>
          </a:xfrm>
        </p:grpSpPr>
        <p:pic>
          <p:nvPicPr>
            <p:cNvPr id="96768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5" b="4475"/>
            <a:stretch>
              <a:fillRect/>
            </a:stretch>
          </p:blipFill>
          <p:spPr bwMode="auto">
            <a:xfrm>
              <a:off x="432" y="816"/>
              <a:ext cx="4915" cy="3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67686" name="Text Box 6"/>
            <p:cNvSpPr txBox="1">
              <a:spLocks noChangeArrowheads="1"/>
            </p:cNvSpPr>
            <p:nvPr/>
          </p:nvSpPr>
          <p:spPr bwMode="auto">
            <a:xfrm>
              <a:off x="4455" y="3666"/>
              <a:ext cx="67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standard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deviation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the Iris Correlation Matrix</a:t>
            </a:r>
          </a:p>
        </p:txBody>
      </p:sp>
      <p:pic>
        <p:nvPicPr>
          <p:cNvPr id="969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/>
          <a:stretch>
            <a:fillRect/>
          </a:stretch>
        </p:blipFill>
        <p:spPr bwMode="auto">
          <a:xfrm>
            <a:off x="1447800" y="1143000"/>
            <a:ext cx="8382318" cy="550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Software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Notebooks and </a:t>
            </a:r>
            <a:r>
              <a:rPr lang="en-IN" dirty="0" err="1" smtClean="0"/>
              <a:t>Colab</a:t>
            </a:r>
            <a:endParaRPr lang="en-IN" dirty="0" smtClean="0"/>
          </a:p>
          <a:p>
            <a:r>
              <a:rPr lang="en-IN" dirty="0" smtClean="0"/>
              <a:t>Python and important libraries</a:t>
            </a:r>
          </a:p>
          <a:p>
            <a:r>
              <a:rPr lang="en-IN" dirty="0" smtClean="0"/>
              <a:t>A few important functions</a:t>
            </a:r>
          </a:p>
          <a:p>
            <a:pPr lvl="1"/>
            <a:r>
              <a:rPr lang="en-IN" dirty="0" smtClean="0"/>
              <a:t>Missing data</a:t>
            </a:r>
          </a:p>
          <a:p>
            <a:pPr lvl="1"/>
            <a:r>
              <a:rPr lang="en-IN" dirty="0" smtClean="0"/>
              <a:t>Attribute Visualization</a:t>
            </a:r>
          </a:p>
          <a:p>
            <a:pPr lvl="1"/>
            <a:r>
              <a:rPr lang="en-IN" dirty="0" smtClean="0"/>
              <a:t>Data Cleaning</a:t>
            </a:r>
          </a:p>
          <a:p>
            <a:pPr lvl="1"/>
            <a:r>
              <a:rPr lang="en-IN" dirty="0" smtClean="0"/>
              <a:t>Attribute Combination</a:t>
            </a:r>
          </a:p>
          <a:p>
            <a:pPr lvl="1"/>
            <a:r>
              <a:rPr lang="en-IN" dirty="0" smtClean="0"/>
              <a:t>Handling categorical attributes</a:t>
            </a:r>
          </a:p>
          <a:p>
            <a:pPr lvl="1"/>
            <a:r>
              <a:rPr lang="en-IN" dirty="0" smtClean="0"/>
              <a:t>Test dataset Creation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Software Tools for ML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143000"/>
            <a:ext cx="10160000" cy="5410200"/>
          </a:xfrm>
        </p:spPr>
        <p:txBody>
          <a:bodyPr>
            <a:no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pen-source </a:t>
            </a:r>
            <a:r>
              <a:rPr lang="en-US" dirty="0"/>
              <a:t>web </a:t>
            </a:r>
            <a:r>
              <a:rPr lang="en-US" dirty="0" smtClean="0"/>
              <a:t>application to </a:t>
            </a:r>
            <a:r>
              <a:rPr lang="en-US" dirty="0"/>
              <a:t>create and share </a:t>
            </a:r>
            <a:r>
              <a:rPr lang="en-US" dirty="0" smtClean="0"/>
              <a:t>live </a:t>
            </a:r>
            <a:r>
              <a:rPr lang="en-US" dirty="0"/>
              <a:t>code, equations, visualizations and narrative text. </a:t>
            </a:r>
            <a:endParaRPr lang="en-US" dirty="0" smtClean="0"/>
          </a:p>
          <a:p>
            <a:pPr lvl="1"/>
            <a:r>
              <a:rPr lang="en-US" dirty="0" smtClean="0"/>
              <a:t>Used for data </a:t>
            </a:r>
            <a:r>
              <a:rPr lang="en-US" dirty="0"/>
              <a:t>cleaning and transformation, numerical simulation, statistical modeling, data visualization, machine learning, and much more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to tinker with code and execute it in </a:t>
            </a:r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in local browser: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jupyter.org/try</a:t>
            </a:r>
            <a:endParaRPr lang="en-US" dirty="0" smtClean="0"/>
          </a:p>
          <a:p>
            <a:pPr lvl="1"/>
            <a:r>
              <a:rPr lang="en-US" dirty="0" smtClean="0"/>
              <a:t>Local installation: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jupyter.org/install.html</a:t>
            </a:r>
            <a:endParaRPr lang="en-US" dirty="0" smtClean="0"/>
          </a:p>
          <a:p>
            <a:pPr lvl="1"/>
            <a:r>
              <a:rPr lang="en-US" b="1" dirty="0"/>
              <a:t>Repository</a:t>
            </a:r>
            <a:r>
              <a:rPr lang="en-US" dirty="0"/>
              <a:t> of </a:t>
            </a:r>
            <a:r>
              <a:rPr lang="en-US" dirty="0" err="1"/>
              <a:t>Jupyter</a:t>
            </a:r>
            <a:r>
              <a:rPr lang="en-US" dirty="0"/>
              <a:t> Notebooks: </a:t>
            </a:r>
            <a:r>
              <a:rPr lang="en-IN" dirty="0"/>
              <a:t> </a:t>
            </a:r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github.com/ageron/handson-ml</a:t>
            </a:r>
            <a:endParaRPr lang="en-US" dirty="0" smtClean="0"/>
          </a:p>
          <a:p>
            <a:r>
              <a:rPr lang="en-US" dirty="0" err="1" smtClean="0"/>
              <a:t>Colab</a:t>
            </a:r>
            <a:endParaRPr lang="en-US" dirty="0" smtClean="0"/>
          </a:p>
          <a:p>
            <a:pPr lvl="1"/>
            <a:r>
              <a:rPr lang="en-US" dirty="0" smtClean="0"/>
              <a:t>Google’s </a:t>
            </a:r>
            <a:r>
              <a:rPr lang="en-US" dirty="0"/>
              <a:t>flavor of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  <a:r>
              <a:rPr lang="en-US" dirty="0" smtClean="0"/>
              <a:t>tailored for </a:t>
            </a:r>
            <a:r>
              <a:rPr lang="en-US" dirty="0"/>
              <a:t>machine learning and data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uns </a:t>
            </a:r>
            <a:r>
              <a:rPr lang="en-US" dirty="0"/>
              <a:t>entirely in the </a:t>
            </a:r>
            <a:r>
              <a:rPr lang="en-US" i="1" dirty="0"/>
              <a:t>cloud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free </a:t>
            </a:r>
            <a:r>
              <a:rPr lang="en-US" dirty="0"/>
              <a:t>access to hardware accelerators like GPUs and TPUs (with some </a:t>
            </a:r>
            <a:r>
              <a:rPr lang="en-US" dirty="0" smtClean="0"/>
              <a:t>restrictions).</a:t>
            </a:r>
          </a:p>
          <a:p>
            <a:pPr lvl="1"/>
            <a:r>
              <a:rPr lang="en-US" dirty="0" smtClean="0">
                <a:hlinkClick r:id="rId6"/>
              </a:rPr>
              <a:t>http://colab.research.google.com</a:t>
            </a:r>
            <a:endParaRPr lang="en-US" dirty="0" smtClean="0"/>
          </a:p>
          <a:p>
            <a:r>
              <a:rPr lang="en-IN" dirty="0" smtClean="0"/>
              <a:t>Popular </a:t>
            </a:r>
            <a:r>
              <a:rPr lang="en-IN" dirty="0"/>
              <a:t>Datasets</a:t>
            </a:r>
          </a:p>
          <a:p>
            <a:pPr lvl="1"/>
            <a:r>
              <a:rPr lang="en-IN" dirty="0"/>
              <a:t>UC Irvine Machine Learning Repository: http://archive.ics.uci.edu/ml/ </a:t>
            </a:r>
          </a:p>
          <a:p>
            <a:pPr lvl="1"/>
            <a:r>
              <a:rPr lang="en-IN" dirty="0" err="1"/>
              <a:t>Kaggle</a:t>
            </a:r>
            <a:r>
              <a:rPr lang="en-IN" dirty="0"/>
              <a:t> datasets: https://www.kaggle.com/datasets</a:t>
            </a:r>
          </a:p>
          <a:p>
            <a:pPr lvl="1"/>
            <a:r>
              <a:rPr lang="en-IN" dirty="0"/>
              <a:t>Amazon’s AWS datasets: http://aws.amazon.com/fr/datasets/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92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Local Installation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r>
              <a:rPr lang="en-IN" dirty="0" smtClean="0"/>
              <a:t>Install a virtual environment via Anaconda</a:t>
            </a:r>
          </a:p>
          <a:p>
            <a:pPr lvl="1"/>
            <a:r>
              <a:rPr lang="en-IN" dirty="0" smtClean="0"/>
              <a:t>Free Anaconda Python distribution: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www.anaconda.com/products/individual</a:t>
            </a:r>
            <a:endParaRPr lang="en-IN" dirty="0" smtClean="0"/>
          </a:p>
          <a:p>
            <a:pPr lvl="1"/>
            <a:r>
              <a:rPr lang="en-IN" dirty="0" smtClean="0"/>
              <a:t>Download Python 3.* version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Preferred Mode</a:t>
            </a: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5967" y="-138499"/>
            <a:ext cx="65" cy="27699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58" y="2667000"/>
            <a:ext cx="75165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high-level</a:t>
            </a:r>
            <a:r>
              <a:rPr lang="en-US" dirty="0"/>
              <a:t>, dynamically typed </a:t>
            </a:r>
            <a:r>
              <a:rPr lang="en-US" dirty="0" err="1"/>
              <a:t>multiparadigm</a:t>
            </a:r>
            <a:r>
              <a:rPr lang="en-US" dirty="0"/>
              <a:t> programming language. </a:t>
            </a:r>
            <a:endParaRPr lang="en-US" dirty="0" smtClean="0"/>
          </a:p>
          <a:p>
            <a:pPr lvl="1"/>
            <a:r>
              <a:rPr lang="en-US" dirty="0" smtClean="0"/>
              <a:t>almost </a:t>
            </a:r>
            <a:r>
              <a:rPr lang="en-US" dirty="0"/>
              <a:t>like </a:t>
            </a:r>
            <a:r>
              <a:rPr lang="en-US" dirty="0" err="1"/>
              <a:t>pseudocode</a:t>
            </a:r>
            <a:r>
              <a:rPr lang="en-US" dirty="0"/>
              <a:t>, </a:t>
            </a:r>
            <a:r>
              <a:rPr lang="en-US" dirty="0" smtClean="0"/>
              <a:t>very readable</a:t>
            </a:r>
          </a:p>
          <a:p>
            <a:pPr lvl="1"/>
            <a:r>
              <a:rPr lang="en-US" dirty="0" smtClean="0"/>
              <a:t>Platform: Linux/Windows/</a:t>
            </a:r>
            <a:r>
              <a:rPr lang="en-US" dirty="0" err="1" smtClean="0"/>
              <a:t>MacOS</a:t>
            </a:r>
            <a:endParaRPr lang="en-US" dirty="0"/>
          </a:p>
          <a:p>
            <a:pPr lvl="1"/>
            <a:r>
              <a:rPr lang="en-US" dirty="0" smtClean="0"/>
              <a:t>Documentation: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://www.python.org/doc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Interactive Python tutorial: http</a:t>
            </a:r>
            <a:r>
              <a:rPr lang="en-US" dirty="0"/>
              <a:t>://learnpython.org/ </a:t>
            </a:r>
            <a:endParaRPr lang="en-US" dirty="0" smtClean="0"/>
          </a:p>
          <a:p>
            <a:pPr lvl="1"/>
            <a:r>
              <a:rPr lang="en-US" dirty="0" smtClean="0"/>
              <a:t>Stand alone installation: (preferably 3.7 or higher)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://www.python.org/downloads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Open source library</a:t>
            </a:r>
            <a:r>
              <a:rPr lang="en-US" dirty="0"/>
              <a:t> that supports supervised and unsupervised learning. </a:t>
            </a:r>
            <a:endParaRPr lang="en-US" dirty="0" smtClean="0"/>
          </a:p>
          <a:p>
            <a:pPr lvl="1"/>
            <a:r>
              <a:rPr lang="en-US" dirty="0"/>
              <a:t>V</a:t>
            </a:r>
            <a:r>
              <a:rPr lang="en-US" dirty="0" smtClean="0"/>
              <a:t>arious model </a:t>
            </a:r>
            <a:r>
              <a:rPr lang="en-US" dirty="0"/>
              <a:t>fitting, data preprocessing, model selection and </a:t>
            </a:r>
            <a:r>
              <a:rPr lang="en-US" dirty="0" smtClean="0"/>
              <a:t>evaluation tools, and other utilities.</a:t>
            </a:r>
          </a:p>
          <a:p>
            <a:pPr lvl="1"/>
            <a:r>
              <a:rPr lang="en-US" dirty="0" smtClean="0"/>
              <a:t>Platform</a:t>
            </a:r>
            <a:r>
              <a:rPr lang="en-US" dirty="0"/>
              <a:t>: </a:t>
            </a:r>
            <a:r>
              <a:rPr lang="en-US" dirty="0" smtClean="0"/>
              <a:t>Linux/Windows/</a:t>
            </a:r>
            <a:r>
              <a:rPr lang="en-US" dirty="0" err="1" smtClean="0"/>
              <a:t>MacOS</a:t>
            </a:r>
            <a:endParaRPr lang="en-US" dirty="0"/>
          </a:p>
          <a:p>
            <a:pPr lvl="1"/>
            <a:r>
              <a:rPr lang="en-US" dirty="0" smtClean="0"/>
              <a:t>User guide: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scikit-learn.org/stable/user_guide.html</a:t>
            </a:r>
            <a:endParaRPr lang="en-US" dirty="0" smtClean="0"/>
          </a:p>
          <a:p>
            <a:pPr lvl="1"/>
            <a:r>
              <a:rPr lang="en-US" dirty="0" smtClean="0"/>
              <a:t>Stand alone installation: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scikit-learn.org/stable/install.html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50860"/>
                </a:solidFill>
              </a:rPr>
              <a:t>Python and several scientific libraries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447800"/>
            <a:ext cx="10160000" cy="5181600"/>
          </a:xfrm>
        </p:spPr>
        <p:txBody>
          <a:bodyPr>
            <a:noAutofit/>
          </a:bodyPr>
          <a:lstStyle/>
          <a:p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/>
              <a:t>Scientific computing library with Python </a:t>
            </a:r>
            <a:endParaRPr lang="en-US" dirty="0" smtClean="0"/>
          </a:p>
          <a:p>
            <a:pPr lvl="1"/>
            <a:r>
              <a:rPr lang="en-US" dirty="0" smtClean="0"/>
              <a:t>Provides high-performance </a:t>
            </a:r>
            <a:r>
              <a:rPr lang="en-US" dirty="0"/>
              <a:t>multidimensional </a:t>
            </a:r>
            <a:r>
              <a:rPr lang="en-US" dirty="0" smtClean="0"/>
              <a:t>array (e.g., vector, matrix) </a:t>
            </a:r>
            <a:r>
              <a:rPr lang="en-US" dirty="0"/>
              <a:t>and basic tools to compute with and manipulate these </a:t>
            </a:r>
            <a:r>
              <a:rPr lang="en-US" dirty="0" smtClean="0"/>
              <a:t>arrays, linear algebra, random number generators</a:t>
            </a:r>
          </a:p>
          <a:p>
            <a:pPr lvl="1"/>
            <a:r>
              <a:rPr lang="en-US" dirty="0"/>
              <a:t>https://numpy.org/doc/stable/reference/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https://numpy.org/install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smtClean="0"/>
              <a:t>Builds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/>
              <a:t>provides </a:t>
            </a:r>
            <a:r>
              <a:rPr lang="en-US" dirty="0" smtClean="0"/>
              <a:t>functions </a:t>
            </a:r>
            <a:r>
              <a:rPr lang="en-US" dirty="0"/>
              <a:t>that operate on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smtClean="0"/>
              <a:t>arrays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for different types of scientific and engineering </a:t>
            </a:r>
            <a:r>
              <a:rPr lang="en-US" dirty="0" smtClean="0"/>
              <a:t>applications, integration, image processing, …</a:t>
            </a:r>
            <a:endParaRPr lang="en-US" dirty="0"/>
          </a:p>
          <a:p>
            <a:pPr lvl="1"/>
            <a:r>
              <a:rPr lang="en-US" dirty="0"/>
              <a:t>https://docs.scipy.org/doc/scipy/reference/tutorial/index.html</a:t>
            </a:r>
            <a:endParaRPr lang="en-US" dirty="0" smtClean="0"/>
          </a:p>
          <a:p>
            <a:pPr lvl="1"/>
            <a:r>
              <a:rPr lang="en-US" dirty="0" smtClean="0"/>
              <a:t>Standalone installation: https</a:t>
            </a:r>
            <a:r>
              <a:rPr lang="en-US" dirty="0"/>
              <a:t>://scipy.org/install.html</a:t>
            </a:r>
          </a:p>
          <a:p>
            <a:r>
              <a:rPr lang="en-US" dirty="0" err="1" smtClean="0"/>
              <a:t>Matplotlib</a:t>
            </a:r>
            <a:endParaRPr lang="en-US" dirty="0"/>
          </a:p>
          <a:p>
            <a:pPr lvl="1"/>
            <a:r>
              <a:rPr lang="en-US" dirty="0" smtClean="0"/>
              <a:t>Plotting library</a:t>
            </a:r>
          </a:p>
          <a:p>
            <a:pPr lvl="1"/>
            <a:r>
              <a:rPr lang="en-US" dirty="0">
                <a:hlinkClick r:id="rId4"/>
              </a:rPr>
              <a:t>https://matplotlib.org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matplotlib.org/tutorials/index.html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matplotlib.org/users/installing.html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Important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ML Steps and Functions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20,640 data instances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 – fairly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207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districts are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missing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except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object, so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must be a text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- a repeated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categorical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attribute!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0200" y="1066800"/>
            <a:ext cx="2057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14400" y="99060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/>
              <a:t>https://github.com/ageron/handson-ml/blob/master/02_end_to_end_machine_learning_project.ipynb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021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ML Steps and Functions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20,640 data instances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 – fairly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207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districts are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missing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except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object, so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must be a text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- a repeated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categorical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attribute!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9641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6400800" cy="1213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86486"/>
            <a:ext cx="8991600" cy="2256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384040"/>
            <a:ext cx="9067800" cy="2245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2057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743200" y="4343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438400" y="26670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households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9200" y="25146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latitude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1200" y="47244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longitude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4648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price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2438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5400" y="464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income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Observations from Histogram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Median </a:t>
            </a:r>
            <a:r>
              <a:rPr lang="en-US" dirty="0"/>
              <a:t>income attribute </a:t>
            </a:r>
            <a:r>
              <a:rPr lang="en-US" dirty="0" smtClean="0"/>
              <a:t>not expressed </a:t>
            </a:r>
            <a:r>
              <a:rPr lang="en-US" dirty="0"/>
              <a:t>in US dollars (USD).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scaled </a:t>
            </a:r>
            <a:r>
              <a:rPr lang="en-US" dirty="0"/>
              <a:t>and capped at 15 </a:t>
            </a:r>
            <a:r>
              <a:rPr lang="en-US" dirty="0" smtClean="0"/>
              <a:t>for </a:t>
            </a:r>
            <a:r>
              <a:rPr lang="en-US" dirty="0"/>
              <a:t>higher median incomes, and at 0.5 </a:t>
            </a:r>
            <a:r>
              <a:rPr lang="en-US" dirty="0" smtClean="0"/>
              <a:t>for </a:t>
            </a:r>
            <a:r>
              <a:rPr lang="en-US" dirty="0"/>
              <a:t>lower median incomes.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housing median age and the median house value </a:t>
            </a:r>
            <a:r>
              <a:rPr lang="en-US" dirty="0" smtClean="0"/>
              <a:t>also </a:t>
            </a:r>
            <a:r>
              <a:rPr lang="en-US" dirty="0"/>
              <a:t>capped.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Machine </a:t>
            </a:r>
            <a:r>
              <a:rPr lang="en-US" dirty="0"/>
              <a:t>Learning algorithms may learn that prices never go beyond that limit.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If precise </a:t>
            </a:r>
            <a:r>
              <a:rPr lang="en-US" dirty="0"/>
              <a:t>predictions even beyond $</a:t>
            </a:r>
            <a:r>
              <a:rPr lang="en-US" dirty="0" smtClean="0"/>
              <a:t>500,000</a:t>
            </a:r>
            <a:r>
              <a:rPr lang="en-US" dirty="0"/>
              <a:t> </a:t>
            </a:r>
            <a:r>
              <a:rPr lang="en-US" dirty="0" smtClean="0"/>
              <a:t>is needed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Collect </a:t>
            </a:r>
            <a:r>
              <a:rPr lang="en-US" dirty="0"/>
              <a:t>proper labels for the districts whose labels were capped</a:t>
            </a:r>
            <a:r>
              <a:rPr lang="en-US" dirty="0" smtClean="0"/>
              <a:t>.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 Remove </a:t>
            </a:r>
            <a:r>
              <a:rPr lang="en-US" dirty="0"/>
              <a:t>those districts from the training set </a:t>
            </a:r>
            <a:r>
              <a:rPr lang="en-US" dirty="0" smtClean="0"/>
              <a:t>and </a:t>
            </a:r>
            <a:r>
              <a:rPr lang="en-US" dirty="0"/>
              <a:t>also from the test </a:t>
            </a:r>
            <a:r>
              <a:rPr lang="en-US" dirty="0" smtClean="0"/>
              <a:t>set</a:t>
            </a:r>
          </a:p>
          <a:p>
            <a:r>
              <a:rPr lang="en-US" dirty="0"/>
              <a:t>A</a:t>
            </a:r>
            <a:r>
              <a:rPr lang="en-US" dirty="0" smtClean="0"/>
              <a:t>ttributes </a:t>
            </a:r>
            <a:r>
              <a:rPr lang="en-US" dirty="0"/>
              <a:t>have very different scales. </a:t>
            </a:r>
          </a:p>
          <a:p>
            <a:r>
              <a:rPr lang="en-US" dirty="0" smtClean="0"/>
              <a:t>Finally</a:t>
            </a:r>
            <a:r>
              <a:rPr lang="en-US" dirty="0"/>
              <a:t>, many histograms are tail </a:t>
            </a:r>
            <a:r>
              <a:rPr lang="en-US" dirty="0" smtClean="0"/>
              <a:t>heavy. 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Transformation may be needed on </a:t>
            </a:r>
            <a:r>
              <a:rPr lang="en-US" dirty="0"/>
              <a:t>to have more bell-shaped distributions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Visualizing Training Data for Insights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5800725" cy="100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76" y="1981200"/>
            <a:ext cx="64874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Correlations in Training Data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2442"/>
            <a:ext cx="6172200" cy="2273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3962400"/>
            <a:ext cx="58674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House prices are strongly correlated with income</a:t>
            </a:r>
          </a:p>
          <a:p>
            <a:r>
              <a:rPr lang="en-US" dirty="0" smtClean="0"/>
              <a:t>small </a:t>
            </a:r>
            <a:r>
              <a:rPr lang="en-US" dirty="0"/>
              <a:t>negative correlation between the latitude and the median house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i.e</a:t>
            </a:r>
            <a:r>
              <a:rPr lang="en-US" dirty="0"/>
              <a:t>., prices have a slight tendency to go down when you go north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price </a:t>
            </a:r>
            <a:r>
              <a:rPr lang="en-US" dirty="0"/>
              <a:t>cap </a:t>
            </a:r>
            <a:r>
              <a:rPr lang="en-US" dirty="0" smtClean="0"/>
              <a:t>clearly </a:t>
            </a:r>
            <a:r>
              <a:rPr lang="en-US" dirty="0"/>
              <a:t>visible as a horizontal line at $</a:t>
            </a:r>
            <a:r>
              <a:rPr lang="en-US" dirty="0" smtClean="0"/>
              <a:t>500K.</a:t>
            </a:r>
          </a:p>
          <a:p>
            <a:r>
              <a:rPr lang="en-US" dirty="0" smtClean="0"/>
              <a:t>Additional horizontal lines </a:t>
            </a:r>
            <a:r>
              <a:rPr lang="en-US" dirty="0"/>
              <a:t>around $</a:t>
            </a:r>
            <a:r>
              <a:rPr lang="en-US" dirty="0" smtClean="0"/>
              <a:t>450k, </a:t>
            </a:r>
            <a:r>
              <a:rPr lang="en-US" dirty="0"/>
              <a:t>$</a:t>
            </a:r>
            <a:r>
              <a:rPr lang="en-US" dirty="0" smtClean="0"/>
              <a:t>350K, </a:t>
            </a:r>
            <a:r>
              <a:rPr lang="en-US" dirty="0"/>
              <a:t>perhaps one around $</a:t>
            </a:r>
            <a:r>
              <a:rPr lang="en-US" dirty="0" smtClean="0"/>
              <a:t>280K, ...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3733800" cy="487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24" y="990600"/>
            <a:ext cx="5365376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1524000"/>
            <a:ext cx="5312229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25" y="1752600"/>
            <a:ext cx="714375" cy="19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25" y="1981200"/>
            <a:ext cx="54387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Experimenting with Attribute Combinations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114299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number of rooms in a district </a:t>
            </a:r>
            <a:r>
              <a:rPr lang="en-US" dirty="0" smtClean="0"/>
              <a:t>not </a:t>
            </a:r>
            <a:r>
              <a:rPr lang="en-US" dirty="0"/>
              <a:t>very useful </a:t>
            </a:r>
            <a:endParaRPr lang="en-US" dirty="0" smtClean="0"/>
          </a:p>
          <a:p>
            <a:r>
              <a:rPr lang="en-US" dirty="0" smtClean="0"/>
              <a:t>What  may be important is </a:t>
            </a:r>
            <a:r>
              <a:rPr lang="en-US" dirty="0"/>
              <a:t>the number of rooms per household. </a:t>
            </a:r>
            <a:endParaRPr lang="en-US" dirty="0" smtClean="0"/>
          </a:p>
          <a:p>
            <a:r>
              <a:rPr lang="en-US" dirty="0" smtClean="0"/>
              <a:t>Similarly</a:t>
            </a:r>
            <a:r>
              <a:rPr lang="en-US" dirty="0"/>
              <a:t>, the total number of bedrooms </a:t>
            </a:r>
            <a:r>
              <a:rPr lang="en-US" dirty="0" smtClean="0"/>
              <a:t>compared to </a:t>
            </a:r>
            <a:r>
              <a:rPr lang="en-US" dirty="0"/>
              <a:t>the number of </a:t>
            </a:r>
            <a:r>
              <a:rPr lang="en-US" dirty="0" smtClean="0"/>
              <a:t>rooms may be more meaningful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7898969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429000"/>
            <a:ext cx="5134279" cy="2362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38200" y="5744571"/>
            <a:ext cx="10496061" cy="42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ooms_per_household</a:t>
            </a:r>
            <a:r>
              <a:rPr lang="en-US" dirty="0" smtClean="0"/>
              <a:t> is more correlated with price than total number of bedrooms or rooms.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8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Cleaning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066800"/>
            <a:ext cx="10160000" cy="380999"/>
          </a:xfrm>
        </p:spPr>
        <p:txBody>
          <a:bodyPr/>
          <a:lstStyle/>
          <a:p>
            <a:r>
              <a:rPr lang="en-IN" dirty="0" smtClean="0"/>
              <a:t>Some of the instances don’t have </a:t>
            </a:r>
            <a:r>
              <a:rPr lang="en-I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</a:t>
            </a:r>
            <a:r>
              <a:rPr lang="en-IN" dirty="0" smtClean="0"/>
              <a:t> values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6220496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19400"/>
            <a:ext cx="409636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19600"/>
            <a:ext cx="2582333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38600"/>
            <a:ext cx="4926724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6019800"/>
            <a:ext cx="4114800" cy="405755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914400" y="2514600"/>
            <a:ext cx="10160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Imputer utility in </a:t>
            </a:r>
            <a:r>
              <a:rPr lang="en-IN" dirty="0" err="1" smtClean="0"/>
              <a:t>scikit</a:t>
            </a:r>
            <a:r>
              <a:rPr lang="en-IN" dirty="0" smtClean="0"/>
              <a:t>-learn</a:t>
            </a:r>
            <a:endParaRPr lang="en-IN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914400" y="3657600"/>
            <a:ext cx="10668000" cy="38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Since median applies only to numerical data, create an copy of the data without  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ocean-proximity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480060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imputer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stores the median of each attribute 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result in its statistics_ instance variable.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105400"/>
            <a:ext cx="7741920" cy="533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4400" y="5638800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this “trained” imputer to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replace any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missing values by the learned medians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Handling Textual and Categorical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600200"/>
            <a:ext cx="10160000" cy="3047999"/>
          </a:xfrm>
        </p:spPr>
        <p:txBody>
          <a:bodyPr>
            <a:normAutofit fontScale="92500" lnSpcReduction="20000"/>
          </a:bodyPr>
          <a:lstStyle/>
          <a:p>
            <a:r>
              <a:rPr lang="en-IN" dirty="0" err="1" smtClean="0"/>
              <a:t>Scikit</a:t>
            </a:r>
            <a:r>
              <a:rPr lang="en-IN" dirty="0" smtClean="0"/>
              <a:t>-learn provides a transformer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ML algorithms assume closer values are more similar. But ‘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&lt;1H OCEAN’ </a:t>
            </a:r>
            <a:r>
              <a:rPr lang="en-IN" dirty="0" smtClean="0"/>
              <a:t>and ‘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NEAR OCEAN</a:t>
            </a:r>
            <a:r>
              <a:rPr lang="en-IN" dirty="0" smtClean="0"/>
              <a:t>’ are far away in values! </a:t>
            </a:r>
          </a:p>
          <a:p>
            <a:r>
              <a:rPr lang="en-IN" dirty="0" smtClean="0"/>
              <a:t>Solution! Use 1-hot encoding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Convert the text attributes to numbers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81187"/>
            <a:ext cx="5851559" cy="131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48000"/>
            <a:ext cx="5872163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495800"/>
            <a:ext cx="5257801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05400"/>
            <a:ext cx="7058939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Set Creation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6800"/>
            <a:ext cx="7038975" cy="781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828800"/>
            <a:ext cx="6781800" cy="2514600"/>
          </a:xfrm>
        </p:spPr>
        <p:txBody>
          <a:bodyPr>
            <a:noAutofit/>
          </a:bodyPr>
          <a:lstStyle/>
          <a:p>
            <a:r>
              <a:rPr lang="en-IN" dirty="0" smtClean="0"/>
              <a:t>Test set size is 20% of training set</a:t>
            </a:r>
          </a:p>
          <a:p>
            <a:r>
              <a:rPr lang="en-IN" dirty="0" smtClean="0"/>
              <a:t>Uses uniform sampling of data. </a:t>
            </a:r>
          </a:p>
          <a:p>
            <a:r>
              <a:rPr lang="en-IN" dirty="0" smtClean="0"/>
              <a:t>Not appropriate for heavy tailed distribution</a:t>
            </a:r>
          </a:p>
          <a:p>
            <a:r>
              <a:rPr lang="en-US" dirty="0" smtClean="0"/>
              <a:t>income very </a:t>
            </a:r>
            <a:r>
              <a:rPr lang="en-US" dirty="0"/>
              <a:t>important </a:t>
            </a:r>
            <a:r>
              <a:rPr lang="en-US" dirty="0" smtClean="0"/>
              <a:t>to </a:t>
            </a:r>
            <a:r>
              <a:rPr lang="en-US" dirty="0"/>
              <a:t>predict </a:t>
            </a:r>
            <a:r>
              <a:rPr lang="en-US" dirty="0" smtClean="0"/>
              <a:t>house prices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Important that test </a:t>
            </a:r>
            <a:r>
              <a:rPr lang="en-US" dirty="0"/>
              <a:t>set is representative of the various categories of incomes in the </a:t>
            </a:r>
            <a:r>
              <a:rPr lang="en-US" dirty="0" smtClean="0"/>
              <a:t>dataset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ost income </a:t>
            </a:r>
            <a:r>
              <a:rPr lang="en-US" dirty="0"/>
              <a:t>values are </a:t>
            </a:r>
            <a:r>
              <a:rPr lang="en-US" dirty="0" smtClean="0"/>
              <a:t>around </a:t>
            </a:r>
            <a:r>
              <a:rPr lang="en-US" dirty="0"/>
              <a:t>$</a:t>
            </a:r>
            <a:r>
              <a:rPr lang="en-US" dirty="0" smtClean="0"/>
              <a:t>20–$50K, </a:t>
            </a:r>
            <a:r>
              <a:rPr lang="en-US" dirty="0"/>
              <a:t>but some </a:t>
            </a:r>
            <a:r>
              <a:rPr lang="en-US" dirty="0" smtClean="0"/>
              <a:t>&gt;&gt; $60K.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3400"/>
            <a:ext cx="6477000" cy="515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21" y="2362200"/>
            <a:ext cx="4795879" cy="2989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5334000"/>
            <a:ext cx="314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Histogram of income categories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6600" y="1676400"/>
            <a:ext cx="45720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800" y="1600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Ensures reproducibility of results</a:t>
            </a:r>
            <a:endParaRPr lang="en-IN" dirty="0"/>
          </a:p>
        </p:txBody>
      </p:sp>
      <p:sp>
        <p:nvSpPr>
          <p:cNvPr id="14" name="Right Arrow 13"/>
          <p:cNvSpPr/>
          <p:nvPr/>
        </p:nvSpPr>
        <p:spPr>
          <a:xfrm>
            <a:off x="7162800" y="4419600"/>
            <a:ext cx="304800" cy="3048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Model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4636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End to End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Business Context Understanding</a:t>
            </a:r>
          </a:p>
          <a:p>
            <a:r>
              <a:rPr lang="en-IN" dirty="0" smtClean="0"/>
              <a:t>Model Selection</a:t>
            </a:r>
          </a:p>
          <a:p>
            <a:r>
              <a:rPr lang="en-IN" dirty="0" smtClean="0"/>
              <a:t>Performance Metric Selection</a:t>
            </a:r>
          </a:p>
          <a:p>
            <a:r>
              <a:rPr lang="en-IN" dirty="0" smtClean="0"/>
              <a:t>Check the assumptions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Frame the Machine Learning Problem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Framing a machine learning problem</a:t>
            </a:r>
          </a:p>
          <a:p>
            <a:r>
              <a:rPr lang="en-IN" dirty="0" smtClean="0"/>
              <a:t>Data types and representation</a:t>
            </a:r>
          </a:p>
          <a:p>
            <a:r>
              <a:rPr lang="en-IN" dirty="0" smtClean="0"/>
              <a:t>Data Pre processing</a:t>
            </a:r>
          </a:p>
          <a:p>
            <a:r>
              <a:rPr lang="en-IN" dirty="0" smtClean="0"/>
              <a:t>Data Visualization and Analysis</a:t>
            </a:r>
          </a:p>
          <a:p>
            <a:r>
              <a:rPr lang="en-IN" dirty="0" smtClean="0"/>
              <a:t>Feature Engineering</a:t>
            </a:r>
          </a:p>
          <a:p>
            <a:r>
              <a:rPr lang="en-IN" dirty="0" smtClean="0"/>
              <a:t>Model Building and 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Elements of a Machine Learning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Problem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a model of housing prices </a:t>
            </a: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smtClean="0"/>
              <a:t>census </a:t>
            </a:r>
            <a:r>
              <a:rPr lang="en-US" dirty="0"/>
              <a:t>data.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Data attributes &lt;population</a:t>
            </a:r>
            <a:r>
              <a:rPr lang="en-US" dirty="0"/>
              <a:t>, median income, median housing price, </a:t>
            </a:r>
            <a:r>
              <a:rPr lang="en-US" dirty="0" smtClean="0"/>
              <a:t>….&gt; and </a:t>
            </a:r>
            <a:r>
              <a:rPr lang="en-US" dirty="0"/>
              <a:t>so on for each </a:t>
            </a:r>
            <a:r>
              <a:rPr lang="en-US" dirty="0" smtClean="0"/>
              <a:t>district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Districts are </a:t>
            </a:r>
            <a:r>
              <a:rPr lang="en-US" dirty="0"/>
              <a:t>the smallest geographical unit </a:t>
            </a:r>
            <a:r>
              <a:rPr lang="en-US" dirty="0" smtClean="0"/>
              <a:t>(population ~600 – 3000)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model to </a:t>
            </a:r>
            <a:r>
              <a:rPr lang="en-US" dirty="0"/>
              <a:t>predict the median housing price in any district, given all the other metrics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Goodness of the model is determined by how close the model output is w.r.t. actual price for unseen district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Start with the Big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Framing the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057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is the expected usage and benefit?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impacts the choice of algorithms, goodness measure, </a:t>
            </a:r>
            <a:r>
              <a:rPr lang="en-US" dirty="0"/>
              <a:t>and </a:t>
            </a:r>
            <a:r>
              <a:rPr lang="en-US" dirty="0" smtClean="0"/>
              <a:t>effort in lifecycle management of the model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the baseline method and its performance?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Understand the Business Objective and Context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76507"/>
            <a:ext cx="8067675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Supervised or unsupervised? Prediction or classification? Online Vs. Batch? Instance-based or Model-based?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Analyze the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instance comes with the expected output, i.e., the district’s median housing </a:t>
            </a:r>
            <a:r>
              <a:rPr lang="en-US" dirty="0" smtClean="0"/>
              <a:t>price.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            supervised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Goal is to predict a real valued price based on multiple variables line population, income etc.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         regression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Output is based on input data at rest, not rapidly changing data rapidly.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Dataset small </a:t>
            </a:r>
            <a:r>
              <a:rPr lang="en-US" dirty="0"/>
              <a:t>enough to fit in </a:t>
            </a:r>
            <a:r>
              <a:rPr lang="en-US" dirty="0" smtClean="0"/>
              <a:t>memory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         batch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So, it’s a </a:t>
            </a:r>
            <a:r>
              <a:rPr lang="en-US" b="1" dirty="0" smtClean="0">
                <a:solidFill>
                  <a:srgbClr val="002060"/>
                </a:solidFill>
              </a:rPr>
              <a:t>supervised multivariate batch regression </a:t>
            </a:r>
            <a:r>
              <a:rPr lang="en-US" dirty="0" smtClean="0"/>
              <a:t>problem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Choose between Different techniques</a:t>
            </a:r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2057400" y="43434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cv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2057400" y="35814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2057400" y="5638800"/>
            <a:ext cx="3810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1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>Challenges of Machine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Performance Metrics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2590801"/>
            <a:ext cx="10160000" cy="914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the model,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the training dataset,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number of instances,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i="1" baseline="30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-th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instance,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i="1" baseline="30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is the actual price for the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-th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instance.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 typical Choice for Regression: Root Mean Square Error (RMSE)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00200"/>
            <a:ext cx="4572000" cy="84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962400"/>
            <a:ext cx="4305300" cy="809625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33400" y="35814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Mean Absolute Error (MAE)</a:t>
            </a:r>
            <a:endParaRPr lang="en-IN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143000" y="4648200"/>
            <a:ext cx="10160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MAE is preferred for a large number of outliers.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aka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</a:t>
            </a:r>
            <a:r>
              <a:rPr lang="en-US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norm or Manhattan distance/norm.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9600" y="51816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General Form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5562600"/>
            <a:ext cx="4191000" cy="54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Back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10160000" cy="2514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Verify that the downstream module actually uses real-valued prices rather than post processing them into say, categories, </a:t>
            </a:r>
            <a:r>
              <a:rPr lang="en-US" dirty="0" err="1" smtClean="0"/>
              <a:t>e.g</a:t>
            </a:r>
            <a:r>
              <a:rPr lang="en-US" dirty="0" smtClean="0"/>
              <a:t> “</a:t>
            </a:r>
            <a:r>
              <a:rPr lang="en-US" dirty="0"/>
              <a:t>cheap,” “medium,” or “expensive”)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If not, the </a:t>
            </a:r>
            <a:r>
              <a:rPr lang="en-US" dirty="0"/>
              <a:t>problem should have been framed as a classification task, not a regression task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Such potential hazards need to be checked early in the design rather than finding out from deployed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Check the Assumptions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9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is Data?</a:t>
            </a:r>
          </a:p>
          <a:p>
            <a:r>
              <a:rPr lang="en-IN" dirty="0" smtClean="0"/>
              <a:t>Types and properties of attributes of data</a:t>
            </a:r>
          </a:p>
          <a:p>
            <a:r>
              <a:rPr lang="en-IN" dirty="0" smtClean="0"/>
              <a:t>Categorization of attributes</a:t>
            </a:r>
          </a:p>
          <a:p>
            <a:r>
              <a:rPr lang="en-IN" dirty="0" smtClean="0"/>
              <a:t>Characteristics of Data</a:t>
            </a:r>
          </a:p>
          <a:p>
            <a:r>
              <a:rPr lang="en-IN" dirty="0" smtClean="0"/>
              <a:t>Types of Data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Data Types and Representations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6914661" cy="5257799"/>
          </a:xfrm>
        </p:spPr>
        <p:txBody>
          <a:bodyPr>
            <a:noAutofit/>
          </a:bodyPr>
          <a:lstStyle/>
          <a:p>
            <a:r>
              <a:rPr lang="en-US" dirty="0" smtClean="0"/>
              <a:t>An </a:t>
            </a:r>
            <a:r>
              <a:rPr lang="en-US" b="1" i="1" dirty="0">
                <a:solidFill>
                  <a:srgbClr val="150860"/>
                </a:solidFill>
              </a:rPr>
              <a:t>attribute</a:t>
            </a:r>
            <a:r>
              <a:rPr lang="en-US" dirty="0"/>
              <a:t> is a property or characteristic of an </a:t>
            </a:r>
            <a:r>
              <a:rPr lang="en-US" dirty="0" smtClean="0"/>
              <a:t>object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eye color of a person, temperature, etc.</a:t>
            </a:r>
          </a:p>
          <a:p>
            <a:pPr lvl="1"/>
            <a:r>
              <a:rPr lang="en-US" i="1" dirty="0"/>
              <a:t>a</a:t>
            </a:r>
            <a:r>
              <a:rPr lang="en-US" i="1" dirty="0" smtClean="0"/>
              <a:t>ka</a:t>
            </a:r>
            <a:r>
              <a:rPr lang="en-US" dirty="0" smtClean="0"/>
              <a:t> variable</a:t>
            </a:r>
            <a:r>
              <a:rPr lang="en-US" dirty="0"/>
              <a:t>, field, characteristic, dimension, or </a:t>
            </a:r>
            <a:r>
              <a:rPr lang="en-US" dirty="0" smtClean="0"/>
              <a:t>feature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collection of attributes describe an </a:t>
            </a:r>
            <a:r>
              <a:rPr lang="en-US" b="1" i="1" dirty="0" smtClean="0">
                <a:solidFill>
                  <a:srgbClr val="150860"/>
                </a:solidFill>
              </a:rPr>
              <a:t>object</a:t>
            </a:r>
          </a:p>
          <a:p>
            <a:pPr lvl="1"/>
            <a:r>
              <a:rPr lang="en-US" i="1" dirty="0"/>
              <a:t>a</a:t>
            </a:r>
            <a:r>
              <a:rPr lang="en-US" i="1" dirty="0" smtClean="0"/>
              <a:t>ka</a:t>
            </a:r>
            <a:r>
              <a:rPr lang="en-US" dirty="0" smtClean="0"/>
              <a:t> record</a:t>
            </a:r>
            <a:r>
              <a:rPr lang="en-US" dirty="0"/>
              <a:t>, point, case, sample, entity, or </a:t>
            </a:r>
            <a:r>
              <a:rPr lang="en-US" dirty="0" smtClean="0"/>
              <a:t>instance</a:t>
            </a:r>
          </a:p>
          <a:p>
            <a:r>
              <a:rPr lang="en-US" b="1" i="1" dirty="0">
                <a:solidFill>
                  <a:srgbClr val="150860"/>
                </a:solidFill>
              </a:rPr>
              <a:t>Attribute values </a:t>
            </a:r>
            <a:r>
              <a:rPr lang="en-US" dirty="0"/>
              <a:t>are numbers or symbols assigned to an attribute for a particular object</a:t>
            </a:r>
          </a:p>
          <a:p>
            <a:r>
              <a:rPr lang="en-US" dirty="0"/>
              <a:t>Distinction between attributes and attribute values</a:t>
            </a:r>
          </a:p>
          <a:p>
            <a:pPr lvl="1"/>
            <a:r>
              <a:rPr lang="en-US" dirty="0"/>
              <a:t>Same attribute can be mapped to different attribute </a:t>
            </a:r>
            <a:r>
              <a:rPr lang="en-US" dirty="0" smtClean="0"/>
              <a:t>values</a:t>
            </a:r>
          </a:p>
          <a:p>
            <a:pPr lvl="2"/>
            <a:r>
              <a:rPr lang="en-US" dirty="0" smtClean="0"/>
              <a:t>Example</a:t>
            </a:r>
            <a:r>
              <a:rPr lang="en-US" dirty="0"/>
              <a:t>: height can be measured in feet or </a:t>
            </a:r>
            <a:r>
              <a:rPr lang="en-US" dirty="0" smtClean="0"/>
              <a:t>meters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/>
              <a:t>attributes can be mapped to the same set of values</a:t>
            </a:r>
          </a:p>
          <a:p>
            <a:pPr lvl="2"/>
            <a:r>
              <a:rPr lang="en-US" sz="1800" dirty="0"/>
              <a:t> </a:t>
            </a:r>
            <a:r>
              <a:rPr lang="en-US" dirty="0"/>
              <a:t>Example: Attribute values for ID and age are integers</a:t>
            </a:r>
          </a:p>
          <a:p>
            <a:r>
              <a:rPr lang="en-US" sz="2000" dirty="0"/>
              <a:t> </a:t>
            </a:r>
            <a:r>
              <a:rPr lang="en-US" dirty="0"/>
              <a:t>But properties of attribute can be different than the properties of the values used to represent the attribute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Collection of data objects and attributes</a:t>
            </a:r>
            <a:endParaRPr lang="en-IN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8458200" y="14493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9525000" y="10668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5086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8077200" y="2514600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7323138" y="4183063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50860"/>
                </a:solidFill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Has only a finite or </a:t>
            </a:r>
            <a:r>
              <a:rPr lang="en-US" dirty="0" err="1"/>
              <a:t>countably</a:t>
            </a:r>
            <a:r>
              <a:rPr lang="en-US" dirty="0"/>
              <a:t> infinite set of values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Often represented as integer variables. 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Note: </a:t>
            </a:r>
            <a:r>
              <a:rPr lang="en-US" i="1" dirty="0"/>
              <a:t>binary attributes </a:t>
            </a:r>
            <a:r>
              <a:rPr lang="en-US" dirty="0"/>
              <a:t>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Has real numbers as attribute values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Examples: temperature, height, or weight.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Continuous attributes are typically represented as floating-point variables.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and properties </a:t>
            </a:r>
            <a:r>
              <a:rPr lang="en-US" dirty="0"/>
              <a:t>of Attributes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41910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Properties</a:t>
            </a:r>
            <a:endParaRPr lang="en-IN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4648200"/>
            <a:ext cx="101600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0"/>
              </a:spcBef>
            </a:pPr>
            <a:r>
              <a:rPr lang="en-US" sz="1800" dirty="0" smtClean="0"/>
              <a:t>Distinctness:  		=  </a:t>
            </a:r>
            <a:r>
              <a:rPr lang="en-US" sz="1800" dirty="0" smtClean="0">
                <a:sym typeface="Symbol" pitchFamily="18" charset="2"/>
              </a:rPr>
              <a:t>		</a:t>
            </a:r>
            <a:endParaRPr lang="en-US" sz="1800" dirty="0" smtClean="0"/>
          </a:p>
          <a:p>
            <a:pPr lvl="1">
              <a:spcBef>
                <a:spcPts val="1000"/>
              </a:spcBef>
            </a:pPr>
            <a:r>
              <a:rPr lang="en-US" sz="1800" dirty="0" smtClean="0"/>
              <a:t>Order:  			&lt;  &gt;  		</a:t>
            </a:r>
          </a:p>
          <a:p>
            <a:pPr lvl="1">
              <a:spcBef>
                <a:spcPts val="1000"/>
              </a:spcBef>
            </a:pPr>
            <a:r>
              <a:rPr lang="en-US" sz="1800" dirty="0" smtClean="0"/>
              <a:t>Differences are		+  - </a:t>
            </a:r>
            <a:br>
              <a:rPr lang="en-US" sz="1800" dirty="0" smtClean="0"/>
            </a:br>
            <a:r>
              <a:rPr lang="en-US" sz="1800" dirty="0" smtClean="0"/>
              <a:t>meaningful : 		</a:t>
            </a:r>
          </a:p>
          <a:p>
            <a:pPr lvl="1">
              <a:spcBef>
                <a:spcPts val="1000"/>
              </a:spcBef>
            </a:pPr>
            <a:r>
              <a:rPr lang="en-US" sz="1800" dirty="0" smtClean="0"/>
              <a:t>Ratios are  		 *  /</a:t>
            </a:r>
            <a:br>
              <a:rPr lang="en-US" sz="1800" dirty="0" smtClean="0"/>
            </a:br>
            <a:r>
              <a:rPr lang="en-US" sz="1800" dirty="0" smtClean="0"/>
              <a:t>meaningful 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10160000" cy="2728913"/>
          </a:xfrm>
        </p:spPr>
        <p:txBody>
          <a:bodyPr>
            <a:noAutofit/>
          </a:bodyPr>
          <a:lstStyle/>
          <a:p>
            <a:r>
              <a:rPr lang="en-IN" dirty="0"/>
              <a:t>Nominal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ID numbers, eye color, zip codes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solidFill>
                  <a:srgbClr val="150860"/>
                </a:solidFill>
              </a:rPr>
              <a:t>Ordinal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rankings (e.g., taste of potato chips on a scale from 1-10), grades, height {tall, medium, short}</a:t>
            </a:r>
            <a:endParaRPr lang="en-IN" sz="1600" dirty="0"/>
          </a:p>
          <a:p>
            <a:r>
              <a:rPr lang="en-IN" dirty="0"/>
              <a:t>Interval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calendar dates, temperatures in Celsius or Fahrenheit.</a:t>
            </a:r>
            <a:endParaRPr lang="en-IN" dirty="0"/>
          </a:p>
          <a:p>
            <a:r>
              <a:rPr lang="en-IN" dirty="0"/>
              <a:t>Ratio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temperature in Kelvin, length, counts, elapsed time (e.g., time to run a race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it physically meaningful to say that a temperature of 10 ° is twice that of 5° on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Celsius scale?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Fahrenheit scale?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Kelvin scale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Consider measuring the height above average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If Bill’s height is three inches above average and Bob’s height is six inches above average, then would we say that Bob is twice as tall as Bill?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this situation analogous to that of temperature?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687014"/>
              </p:ext>
            </p:extLst>
          </p:nvPr>
        </p:nvGraphicFramePr>
        <p:xfrm>
          <a:off x="1828800" y="1143000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Categorization of Attributes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520886"/>
              </p:ext>
            </p:extLst>
          </p:nvPr>
        </p:nvGraphicFramePr>
        <p:xfrm>
          <a:off x="1828800" y="14478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4478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Transformation of Attributes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Autofit/>
          </a:bodyPr>
          <a:lstStyle/>
          <a:p>
            <a:r>
              <a:rPr lang="en-IN" dirty="0" smtClean="0"/>
              <a:t>Training Data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Insufficient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Non representative 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Poor Quality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Irrelevant attributes</a:t>
            </a:r>
          </a:p>
          <a:p>
            <a:r>
              <a:rPr lang="en-IN" dirty="0" smtClean="0"/>
              <a:t>Model Selection</a:t>
            </a:r>
          </a:p>
          <a:p>
            <a:pPr lvl="1">
              <a:spcBef>
                <a:spcPts val="1000"/>
              </a:spcBef>
            </a:pPr>
            <a:r>
              <a:rPr lang="en-IN" dirty="0" err="1" smtClean="0"/>
              <a:t>Overfitting</a:t>
            </a:r>
            <a:endParaRPr lang="en-IN" dirty="0" smtClean="0"/>
          </a:p>
          <a:p>
            <a:pPr lvl="1">
              <a:spcBef>
                <a:spcPts val="1000"/>
              </a:spcBef>
            </a:pPr>
            <a:r>
              <a:rPr lang="en-IN" dirty="0" err="1" smtClean="0"/>
              <a:t>Underfitting</a:t>
            </a:r>
            <a:r>
              <a:rPr lang="en-IN" dirty="0" smtClean="0"/>
              <a:t> </a:t>
            </a:r>
          </a:p>
          <a:p>
            <a:r>
              <a:rPr lang="en-IN" dirty="0" smtClean="0"/>
              <a:t>Testing and Validation</a:t>
            </a:r>
          </a:p>
          <a:p>
            <a:pPr lvl="1">
              <a:spcBef>
                <a:spcPts val="1000"/>
              </a:spcBef>
            </a:pPr>
            <a:r>
              <a:rPr lang="en-IN" dirty="0" err="1" smtClean="0"/>
              <a:t>Hyperparameters</a:t>
            </a:r>
            <a:endParaRPr lang="en-IN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133599"/>
          </a:xfrm>
        </p:spPr>
        <p:txBody>
          <a:bodyPr>
            <a:normAutofit/>
          </a:bodyPr>
          <a:lstStyle/>
          <a:p>
            <a:r>
              <a:rPr lang="en-US" dirty="0"/>
              <a:t>Only presence (a non-zero attribute value) is regarded as important</a:t>
            </a:r>
          </a:p>
          <a:p>
            <a:pPr marL="854075" lvl="1" indent="-396875">
              <a:spcBef>
                <a:spcPts val="1000"/>
              </a:spcBef>
            </a:pPr>
            <a:r>
              <a:rPr lang="en-US" sz="1800" dirty="0"/>
              <a:t>Words present in documents</a:t>
            </a:r>
          </a:p>
          <a:p>
            <a:pPr marL="854075" lvl="1" indent="-396875">
              <a:spcBef>
                <a:spcPts val="1000"/>
              </a:spcBef>
            </a:pPr>
            <a:r>
              <a:rPr lang="en-US" sz="1800" dirty="0"/>
              <a:t>Items present in customer </a:t>
            </a:r>
            <a:r>
              <a:rPr lang="en-US" sz="1800" dirty="0" smtClean="0"/>
              <a:t>transactions</a:t>
            </a:r>
            <a:endParaRPr lang="en-US" sz="1800" dirty="0"/>
          </a:p>
          <a:p>
            <a:r>
              <a:rPr lang="en-US" dirty="0"/>
              <a:t>If we met a friend in the grocery store would we ever say the following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I see our purchases are very similar since we didn’t buy most of the same things.” </a:t>
            </a:r>
            <a:endParaRPr lang="en-US"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</a:t>
            </a:r>
            <a:r>
              <a:rPr lang="en-US"/>
              <a:t>many possible) </a:t>
            </a:r>
            <a:r>
              <a:rPr lang="en-US" dirty="0"/>
              <a:t>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  <a:noFill/>
        </p:spPr>
        <p:txBody>
          <a:bodyPr>
            <a:noAutofit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High dimensional data brings a number of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Sparsity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Only presence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counts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Patterns depend on the scale 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Type of analysis may depend on size of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676400"/>
            <a:ext cx="10160000" cy="3962400"/>
          </a:xfrm>
          <a:noFill/>
        </p:spPr>
        <p:txBody>
          <a:bodyPr>
            <a:noAutofit/>
          </a:bodyPr>
          <a:lstStyle/>
          <a:p>
            <a:pPr marL="285750" indent="-285750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371600"/>
            <a:ext cx="10160000" cy="457199"/>
          </a:xfrm>
        </p:spPr>
        <p:txBody>
          <a:bodyPr>
            <a:normAutofit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97083"/>
              </p:ext>
            </p:extLst>
          </p:nvPr>
        </p:nvGraphicFramePr>
        <p:xfrm>
          <a:off x="3733800" y="19050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9050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600199"/>
          </a:xfrm>
        </p:spPr>
        <p:txBody>
          <a:bodyPr/>
          <a:lstStyle/>
          <a:p>
            <a:r>
              <a:rPr lang="en-US" dirty="0"/>
              <a:t>If data objects have the same fixed set of numeric attributes, then the data objects can be thought of as points in a multi-dimensional space, where each dimension represents a distinct attribute </a:t>
            </a:r>
            <a:endParaRPr lang="en-US" sz="1800" dirty="0"/>
          </a:p>
          <a:p>
            <a:r>
              <a:rPr lang="en-US" dirty="0"/>
              <a:t>Such a data set can be represented by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n</a:t>
            </a:r>
            <a:r>
              <a:rPr lang="en-US" dirty="0"/>
              <a:t> matrix, where there are </a:t>
            </a:r>
            <a:r>
              <a:rPr lang="en-US" i="1" dirty="0"/>
              <a:t>m</a:t>
            </a:r>
            <a:r>
              <a:rPr lang="en-US" dirty="0"/>
              <a:t> rows, one for each object, and </a:t>
            </a:r>
            <a:r>
              <a:rPr lang="en-US" i="1" dirty="0"/>
              <a:t>n</a:t>
            </a:r>
            <a:r>
              <a:rPr lang="en-US" dirty="0"/>
              <a:t> columns, one for each attribute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80718"/>
              </p:ext>
            </p:extLst>
          </p:nvPr>
        </p:nvGraphicFramePr>
        <p:xfrm>
          <a:off x="2362200" y="3352800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352800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295401"/>
            <a:ext cx="10160000" cy="1143000"/>
          </a:xfrm>
        </p:spPr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61354"/>
              </p:ext>
            </p:extLst>
          </p:nvPr>
        </p:nvGraphicFramePr>
        <p:xfrm>
          <a:off x="2133600" y="25908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5908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295400"/>
            <a:ext cx="10160000" cy="2728913"/>
          </a:xfrm>
        </p:spPr>
        <p:txBody>
          <a:bodyPr>
            <a:normAutofit/>
          </a:bodyPr>
          <a:lstStyle/>
          <a:p>
            <a:r>
              <a:rPr lang="en-US" dirty="0"/>
              <a:t>A special type of data, where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Each transaction involves a set of items. 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Can represent transaction data as record data </a:t>
            </a:r>
          </a:p>
          <a:p>
            <a:pPr lvl="1">
              <a:spcBef>
                <a:spcPts val="1000"/>
              </a:spcBef>
            </a:pPr>
            <a:endParaRPr lang="en-US" dirty="0"/>
          </a:p>
          <a:p>
            <a:pPr lvl="1">
              <a:spcBef>
                <a:spcPts val="1000"/>
              </a:spcBef>
            </a:pPr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684547"/>
              </p:ext>
            </p:extLst>
          </p:nvPr>
        </p:nvGraphicFramePr>
        <p:xfrm>
          <a:off x="3276600" y="3124200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124200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676400" y="1676401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1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600201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1905001" y="4191001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4191001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1524001" y="5943601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2000"/>
              <a:t>Benzene Molecule: C6H6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Insufficient Training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Consider trade-off Between Algorithm development &amp; training data capture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52600"/>
            <a:ext cx="48854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Sequence of transactions</a:t>
            </a:r>
            <a:endParaRPr lang="en-IN" dirty="0"/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6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3946526" y="5486401"/>
            <a:ext cx="2682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4518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4038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4648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5105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Genomic sequence data</a:t>
            </a:r>
            <a:endParaRPr lang="en-IN" dirty="0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394153"/>
              </p:ext>
            </p:extLst>
          </p:nvPr>
        </p:nvGraphicFramePr>
        <p:xfrm>
          <a:off x="3048000" y="13716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3716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SpatioTemporal</a:t>
            </a:r>
            <a:r>
              <a:rPr lang="en-IN" dirty="0" smtClean="0"/>
              <a:t> Data</a:t>
            </a:r>
            <a:endParaRPr lang="en-IN" dirty="0"/>
          </a:p>
        </p:txBody>
      </p:sp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849107"/>
            <a:ext cx="6324600" cy="4744964"/>
          </a:xfrm>
          <a:noFill/>
        </p:spPr>
      </p:pic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4191000" y="26670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914400" y="1447800"/>
            <a:ext cx="10515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/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r>
              <a:rPr lang="en-IN" dirty="0" smtClean="0"/>
              <a:t>Data Quality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Noise, Outlier, Missing attribute, Duplicate record</a:t>
            </a:r>
          </a:p>
          <a:p>
            <a:r>
              <a:rPr lang="en-IN" dirty="0" smtClean="0"/>
              <a:t>Data Transformation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Aggregation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Sampling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Attribute Transformation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Dimensionality Reduction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Feature subset selection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Feature creation</a:t>
            </a:r>
          </a:p>
          <a:p>
            <a:pPr lvl="1">
              <a:spcBef>
                <a:spcPts val="1000"/>
              </a:spcBef>
            </a:pPr>
            <a:endParaRPr lang="en-IN" dirty="0" smtClean="0"/>
          </a:p>
          <a:p>
            <a:pPr lvl="1">
              <a:spcBef>
                <a:spcPts val="1000"/>
              </a:spcBef>
            </a:pPr>
            <a:endParaRPr lang="en-IN" dirty="0" smtClean="0"/>
          </a:p>
          <a:p>
            <a:pPr lvl="1">
              <a:spcBef>
                <a:spcPts val="1000"/>
              </a:spcBef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Poor data quality negatively affects many data processing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efforts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example, a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for detecting people who are loan risks is built using poor data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Some credit-worthy candidates are denied loans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loans are given to individuals that default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05739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objects, noise is an extraneous object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attributes, noise refers to modification of original values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Examples: distortion of a person’s voice when talking on a poor phone and “snow” on television screen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figures below show two sine waves of the same magnitude and different frequencies, the waves combined, and the two sine waves with random noise</a:t>
            </a:r>
          </a:p>
          <a:p>
            <a:pPr lvl="2">
              <a:spcBef>
                <a:spcPts val="1000"/>
              </a:spcBef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The magnitude and shape of the original signal is distorted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33800"/>
            <a:ext cx="3535351" cy="2653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82" y="3733800"/>
            <a:ext cx="3535351" cy="2653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3535351" cy="26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rgbClr val="15086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>
              <a:spcBef>
                <a:spcPts val="1000"/>
              </a:spcBef>
            </a:pPr>
            <a:r>
              <a:rPr lang="en-US" b="1" dirty="0"/>
              <a:t>Case 1:</a:t>
            </a:r>
            <a:r>
              <a:rPr lang="en-US" dirty="0"/>
              <a:t> Outliers </a:t>
            </a:r>
            <a:r>
              <a:rPr lang="en-US" dirty="0" smtClean="0"/>
              <a:t>are noise that interferes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dirty="0"/>
          </a:p>
          <a:p>
            <a:pPr lvl="1">
              <a:spcBef>
                <a:spcPts val="1000"/>
              </a:spcBef>
            </a:pPr>
            <a:r>
              <a:rPr lang="en-US" b="1" dirty="0"/>
              <a:t>Case 2: </a:t>
            </a:r>
            <a:r>
              <a:rPr lang="en-US" dirty="0"/>
              <a:t>Outliers </a:t>
            </a:r>
            <a:r>
              <a:rPr lang="en-US" dirty="0" smtClean="0"/>
              <a:t>are the goal of our analysis </a:t>
            </a:r>
            <a:endParaRPr lang="en-US" dirty="0"/>
          </a:p>
          <a:p>
            <a:pPr lvl="2">
              <a:spcBef>
                <a:spcPts val="1000"/>
              </a:spcBef>
            </a:pPr>
            <a:r>
              <a:rPr lang="en-US" sz="1600" dirty="0"/>
              <a:t> Credit card fraud</a:t>
            </a:r>
          </a:p>
          <a:p>
            <a:pPr lvl="2">
              <a:spcBef>
                <a:spcPts val="1000"/>
              </a:spcBef>
            </a:pPr>
            <a:r>
              <a:rPr lang="en-US" sz="1600" dirty="0"/>
              <a:t> Intrusion detection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6324600" y="2209800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Autofit/>
          </a:bodyPr>
          <a:lstStyle/>
          <a:p>
            <a:r>
              <a:rPr lang="en-US" dirty="0"/>
              <a:t>Reasons for missing values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Handling missing values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Eliminate data objects or variables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Estimate missing values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Example: time series of temperature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Example: census results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Ignore the missing value during analysis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Non-representative Training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1429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sample size leads to sampling noise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Missing data over emphasizes the role of wealth on happiness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If sampling process is flawed, even large sample size can lead to sampling bias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Training Data </a:t>
            </a:r>
            <a:r>
              <a:rPr lang="en-US" sz="2400" dirty="0"/>
              <a:t>be representative of the new cases </a:t>
            </a:r>
            <a:r>
              <a:rPr lang="en-US" sz="2400" dirty="0" smtClean="0"/>
              <a:t>we </a:t>
            </a:r>
            <a:r>
              <a:rPr lang="en-US" sz="2400" dirty="0"/>
              <a:t>want to </a:t>
            </a:r>
            <a:r>
              <a:rPr lang="en-US" sz="2400" dirty="0" smtClean="0"/>
              <a:t>generalize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100584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200" y="4914900"/>
            <a:ext cx="152400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038600" y="477416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issing 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6200" y="5219700"/>
            <a:ext cx="152400" cy="152400"/>
          </a:xfrm>
          <a:prstGeom prst="rect">
            <a:avLst/>
          </a:prstGeom>
          <a:solidFill>
            <a:srgbClr val="1C15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038600" y="50673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available 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 set may include data objects that are duplicates, or almost duplicates of one another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Major issue when merging data from heterogeneous </a:t>
            </a:r>
            <a:r>
              <a:rPr lang="en-US" dirty="0" smtClean="0"/>
              <a:t>sources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Same person with multiple email </a:t>
            </a:r>
            <a:r>
              <a:rPr lang="en-US" dirty="0" smtClean="0"/>
              <a:t>addresses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dirty="0"/>
              <a:t>Data cleaning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Process of dealing with duplicate data </a:t>
            </a:r>
            <a:r>
              <a:rPr lang="en-US" dirty="0" smtClean="0"/>
              <a:t>issues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Discretization and </a:t>
            </a:r>
            <a:r>
              <a:rPr lang="en-US" dirty="0" err="1" smtClean="0"/>
              <a:t>Binarization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524001"/>
            <a:ext cx="5562600" cy="1523999"/>
          </a:xfrm>
        </p:spPr>
        <p:txBody>
          <a:bodyPr>
            <a:noAutofit/>
          </a:bodyPr>
          <a:lstStyle/>
          <a:p>
            <a:r>
              <a:rPr lang="en-US" dirty="0" smtClean="0"/>
              <a:t>Purpose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Data reduction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Change </a:t>
            </a:r>
            <a:r>
              <a:rPr lang="en-US" dirty="0"/>
              <a:t>of scale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More </a:t>
            </a:r>
            <a:r>
              <a:rPr lang="en-US" dirty="0"/>
              <a:t>“stable”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990600" y="2819400"/>
            <a:ext cx="4038600" cy="363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5562600" y="2847108"/>
            <a:ext cx="4343400" cy="35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14600" y="3352800"/>
            <a:ext cx="2590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58000" y="3352800"/>
            <a:ext cx="2438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Standard Deviation of Average </a:t>
            </a:r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Yearly 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Precipitation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71600" y="3886200"/>
            <a:ext cx="8861426" cy="2514600"/>
            <a:chOff x="1273174" y="3592512"/>
            <a:chExt cx="9090026" cy="3189288"/>
          </a:xfrm>
        </p:grpSpPr>
        <p:pic>
          <p:nvPicPr>
            <p:cNvPr id="5" name="Picture 205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r="12498"/>
            <a:stretch>
              <a:fillRect/>
            </a:stretch>
          </p:blipFill>
          <p:spPr bwMode="auto">
            <a:xfrm>
              <a:off x="1273174" y="3608388"/>
              <a:ext cx="3198812" cy="310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0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t="13811" r="14642" b="10954"/>
            <a:stretch>
              <a:fillRect/>
            </a:stretch>
          </p:blipFill>
          <p:spPr bwMode="auto">
            <a:xfrm>
              <a:off x="4268787" y="3970337"/>
              <a:ext cx="3198813" cy="2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05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6" r="13213"/>
            <a:stretch>
              <a:fillRect/>
            </a:stretch>
          </p:blipFill>
          <p:spPr bwMode="auto">
            <a:xfrm>
              <a:off x="7164387" y="3592512"/>
              <a:ext cx="3198813" cy="318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2055"/>
            <p:cNvSpPr txBox="1">
              <a:spLocks noChangeArrowheads="1"/>
            </p:cNvSpPr>
            <p:nvPr/>
          </p:nvSpPr>
          <p:spPr bwMode="auto">
            <a:xfrm>
              <a:off x="2135186" y="6259512"/>
              <a:ext cx="8077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8000 points		         2000 Points			500 Points</a:t>
              </a: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Primary technique used for data reduction</a:t>
            </a:r>
            <a:endParaRPr lang="en-IN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438399"/>
          </a:xfrm>
          <a:noFill/>
        </p:spPr>
        <p:txBody>
          <a:bodyPr>
            <a:noAutofit/>
          </a:bodyPr>
          <a:lstStyle/>
          <a:p>
            <a:pPr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It </a:t>
            </a:r>
            <a:r>
              <a:rPr lang="en-US" dirty="0">
                <a:ea typeface="MS Mincho" pitchFamily="49" charset="-128"/>
              </a:rPr>
              <a:t>is often used for both the preliminary investigation of the data and the final data analysis</a:t>
            </a:r>
            <a:r>
              <a:rPr lang="en-US" dirty="0" smtClean="0">
                <a:ea typeface="MS Mincho" pitchFamily="49" charset="-128"/>
              </a:rPr>
              <a:t>.</a:t>
            </a:r>
            <a:endParaRPr lang="en-US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i="1" dirty="0"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</a:t>
            </a:r>
            <a:r>
              <a:rPr lang="en-US" dirty="0" smtClean="0">
                <a:cs typeface="Times New Roman" pitchFamily="18" charset="0"/>
              </a:rPr>
              <a:t>.</a:t>
            </a:r>
            <a:endParaRPr lang="en-US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</a:t>
            </a:r>
            <a:r>
              <a:rPr lang="en-US" dirty="0" smtClean="0">
                <a:cs typeface="Times New Roman" pitchFamily="18" charset="0"/>
              </a:rPr>
              <a:t>machine learning because </a:t>
            </a:r>
            <a:r>
              <a:rPr lang="en-US" i="1" dirty="0"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</a:t>
            </a:r>
            <a:r>
              <a:rPr lang="en-US" dirty="0" smtClean="0">
                <a:cs typeface="Times New Roman" pitchFamily="18" charset="0"/>
              </a:rPr>
              <a:t>may be </a:t>
            </a:r>
            <a:r>
              <a:rPr lang="en-US" dirty="0">
                <a:cs typeface="Times New Roman" pitchFamily="18" charset="0"/>
              </a:rPr>
              <a:t>too expensive or time consuming</a:t>
            </a:r>
            <a:r>
              <a:rPr lang="en-US" dirty="0" smtClean="0"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Key Principle</a:t>
            </a:r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i="1" dirty="0" smtClean="0"/>
              <a:t>representative</a:t>
            </a:r>
            <a:endParaRPr lang="en-US" i="1" dirty="0"/>
          </a:p>
          <a:p>
            <a:pPr lvl="1"/>
            <a:r>
              <a:rPr lang="en-US" dirty="0"/>
              <a:t>A sample is </a:t>
            </a:r>
            <a:r>
              <a:rPr lang="en-US" i="1" dirty="0"/>
              <a:t>representative</a:t>
            </a:r>
            <a:r>
              <a:rPr lang="en-US" dirty="0"/>
              <a:t> if it has approximately the same </a:t>
            </a:r>
            <a:r>
              <a:rPr lang="en-US" dirty="0" smtClean="0"/>
              <a:t>properties </a:t>
            </a:r>
            <a:r>
              <a:rPr lang="en-US" dirty="0"/>
              <a:t>as the original </a:t>
            </a:r>
            <a:r>
              <a:rPr lang="en-US" dirty="0" smtClean="0"/>
              <a:t>dataset</a:t>
            </a:r>
            <a:endParaRPr lang="en-US" dirty="0" smtClean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r>
              <a:rPr lang="en-US" dirty="0"/>
              <a:t>The key principle for effective sampling is the following: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Using a sample will work almost as well as using the entire data set, if the sample is </a:t>
            </a:r>
            <a:r>
              <a:rPr lang="en-US" i="1" dirty="0" smtClean="0"/>
              <a:t>representative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A sample is </a:t>
            </a:r>
            <a:r>
              <a:rPr lang="en-US" i="1" dirty="0"/>
              <a:t>representative</a:t>
            </a:r>
            <a:r>
              <a:rPr lang="en-US" dirty="0"/>
              <a:t> if it has approximately the same properties (of interest) as the original set of </a:t>
            </a:r>
            <a:r>
              <a:rPr lang="en-US" dirty="0" smtClean="0"/>
              <a:t>data</a:t>
            </a:r>
          </a:p>
          <a:p>
            <a:r>
              <a:rPr lang="en-US" dirty="0"/>
              <a:t>Simple Random Sampling</a:t>
            </a:r>
          </a:p>
          <a:p>
            <a:pPr marL="749300" lvl="1">
              <a:spcBef>
                <a:spcPts val="1000"/>
              </a:spcBef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spcBef>
                <a:spcPts val="1000"/>
              </a:spcBef>
            </a:pPr>
            <a:r>
              <a:rPr lang="en-US" dirty="0"/>
              <a:t>Sampling without replacement</a:t>
            </a:r>
          </a:p>
          <a:p>
            <a:pPr marL="1147763" lvl="2" indent="-284163">
              <a:spcBef>
                <a:spcPts val="1000"/>
              </a:spcBef>
            </a:pPr>
            <a:r>
              <a:rPr lang="en-US" dirty="0"/>
              <a:t>As each item is selected, it is removed from the population</a:t>
            </a:r>
          </a:p>
          <a:p>
            <a:pPr marL="749300" lvl="1">
              <a:spcBef>
                <a:spcPts val="1000"/>
              </a:spcBef>
            </a:pPr>
            <a:r>
              <a:rPr lang="en-US" dirty="0"/>
              <a:t>Sampling with replacement</a:t>
            </a:r>
          </a:p>
          <a:p>
            <a:pPr marL="1147763" lvl="2" indent="-284163">
              <a:spcBef>
                <a:spcPts val="1000"/>
              </a:spcBef>
            </a:pPr>
            <a:r>
              <a:rPr lang="en-US" dirty="0"/>
              <a:t>Objects are not removed from the population as they are selected for the sample.   </a:t>
            </a:r>
          </a:p>
          <a:p>
            <a:pPr marL="1147763" lvl="2" indent="-284163">
              <a:spcBef>
                <a:spcPts val="1000"/>
              </a:spcBef>
            </a:pPr>
            <a:r>
              <a:rPr lang="en-US" dirty="0"/>
              <a:t>In sampling with replacement, the same object can be picked up more than once</a:t>
            </a:r>
          </a:p>
          <a:p>
            <a:r>
              <a:rPr lang="en-US" dirty="0"/>
              <a:t>Stratified sampling</a:t>
            </a:r>
          </a:p>
          <a:p>
            <a:pPr marL="749300" lvl="1">
              <a:spcBef>
                <a:spcPts val="1000"/>
              </a:spcBef>
            </a:pPr>
            <a:r>
              <a:rPr lang="en-US" dirty="0"/>
              <a:t>Split the data into several partitions; then draw random samples from each partition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05001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76199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potentially infinite number of values are mapped </a:t>
            </a:r>
            <a:r>
              <a:rPr lang="en-US" dirty="0" smtClean="0"/>
              <a:t>into a </a:t>
            </a:r>
            <a:r>
              <a:rPr lang="en-US" dirty="0"/>
              <a:t>small number of categories</a:t>
            </a:r>
          </a:p>
          <a:p>
            <a:r>
              <a:rPr lang="en-US" dirty="0"/>
              <a:t>Discretization </a:t>
            </a:r>
            <a:r>
              <a:rPr lang="en-US" dirty="0" smtClean="0"/>
              <a:t>is used </a:t>
            </a:r>
            <a:r>
              <a:rPr lang="en-US" dirty="0"/>
              <a:t>in both unsupervised and supervised settings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Process of converting a continuous attribute into an ordinal attribute</a:t>
            </a:r>
            <a:endParaRPr lang="en-IN" dirty="0"/>
          </a:p>
        </p:txBody>
      </p:sp>
      <p:pic>
        <p:nvPicPr>
          <p:cNvPr id="5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6377940" cy="38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133600" y="6019800"/>
            <a:ext cx="731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2" y="1778343"/>
            <a:ext cx="3944468" cy="29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85800" y="4583668"/>
            <a:ext cx="320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Equal interval width </a:t>
            </a:r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approach</a:t>
            </a:r>
            <a:endParaRPr lang="en-US" sz="1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33" y="1688068"/>
            <a:ext cx="4096867" cy="30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649788" y="4583668"/>
            <a:ext cx="289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Equal frequency </a:t>
            </a:r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approach</a:t>
            </a:r>
            <a:endParaRPr lang="en-US" sz="1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33" y="1664068"/>
            <a:ext cx="4096867" cy="30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610600" y="4507468"/>
            <a:ext cx="2132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K-means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approach</a:t>
            </a:r>
            <a:endParaRPr lang="en-US" sz="1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609599"/>
          </a:xfrm>
        </p:spPr>
        <p:txBody>
          <a:bodyPr>
            <a:normAutofit/>
          </a:bodyPr>
          <a:lstStyle/>
          <a:p>
            <a:r>
              <a:rPr lang="en-US" dirty="0"/>
              <a:t>Many classification algorithms work best if both the independent and dependent variables have only a few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286000"/>
            <a:ext cx="3808413" cy="253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2286000"/>
            <a:ext cx="5867400" cy="2728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Iris Plant data set.</a:t>
            </a:r>
          </a:p>
          <a:p>
            <a:pPr lvl="1"/>
            <a:r>
              <a:rPr lang="en-US" dirty="0" smtClean="0">
                <a:hlinkClick r:id="rId3"/>
              </a:rPr>
              <a:t>http://www.ics.uci.edu/~mlearn/MLRepository.html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Three flower types (classes):</a:t>
            </a:r>
          </a:p>
          <a:p>
            <a:pPr lvl="2"/>
            <a:r>
              <a:rPr lang="en-US" sz="1800" dirty="0" smtClean="0"/>
              <a:t> </a:t>
            </a:r>
            <a:r>
              <a:rPr lang="en-US" dirty="0" err="1" smtClean="0"/>
              <a:t>Setosa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Versicolour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Virginica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Four (non-class) attributes</a:t>
            </a:r>
          </a:p>
          <a:p>
            <a:pPr lvl="2"/>
            <a:r>
              <a:rPr lang="en-US" dirty="0" smtClean="0"/>
              <a:t> Sepal width and length</a:t>
            </a:r>
          </a:p>
          <a:p>
            <a:pPr lvl="2"/>
            <a:r>
              <a:rPr lang="en-US" dirty="0" smtClean="0"/>
              <a:t> Petal width and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Discretization Example </a:t>
            </a:r>
            <a:r>
              <a:rPr lang="en-US" dirty="0"/>
              <a:t>…</a:t>
            </a:r>
          </a:p>
        </p:txBody>
      </p:sp>
      <p:sp>
        <p:nvSpPr>
          <p:cNvPr id="50180" name="Rectangle 8"/>
          <p:cNvSpPr>
            <a:spLocks noGrp="1" noChangeArrowheads="1"/>
          </p:cNvSpPr>
          <p:nvPr>
            <p:ph type="body" sz="quarter" idx="13"/>
          </p:nvPr>
        </p:nvSpPr>
        <p:spPr>
          <a:xfrm>
            <a:off x="533400" y="1524000"/>
            <a:ext cx="6172200" cy="685800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Supervised </a:t>
            </a:r>
            <a:r>
              <a:rPr lang="en-US" dirty="0"/>
              <a:t>discretization: Use class labels to find breaks </a:t>
            </a:r>
            <a:endParaRPr lang="en-US" sz="3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can we tell what the best discretization is?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018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28800"/>
            <a:ext cx="42513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5024438" cy="342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85800" y="5410200"/>
            <a:ext cx="8077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Petal width low or petal length low implies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Setosa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Petal width medium or petal length medium implies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Versicolour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Petal width high or petal length high implies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Virginica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8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Quality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instances have missing features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5% of customers did not specify their age</a:t>
            </a:r>
          </a:p>
          <a:p>
            <a:pPr lvl="1"/>
            <a:r>
              <a:rPr lang="en-US" dirty="0" smtClean="0"/>
              <a:t>Ignore the instances all together or the feature, </a:t>
            </a:r>
          </a:p>
          <a:p>
            <a:pPr lvl="1"/>
            <a:r>
              <a:rPr lang="en-US" dirty="0" smtClean="0"/>
              <a:t>fill in the missing values</a:t>
            </a:r>
          </a:p>
          <a:p>
            <a:pPr lvl="1"/>
            <a:r>
              <a:rPr lang="en-US" dirty="0" smtClean="0"/>
              <a:t>Train multiple ML models  </a:t>
            </a:r>
          </a:p>
          <a:p>
            <a:r>
              <a:rPr lang="en-US" dirty="0" smtClean="0"/>
              <a:t>Some instances can be erroneous, noisy or outliers</a:t>
            </a:r>
          </a:p>
          <a:p>
            <a:pPr lvl="1"/>
            <a:r>
              <a:rPr lang="en-US" dirty="0" smtClean="0"/>
              <a:t>Human or machine generated</a:t>
            </a:r>
          </a:p>
          <a:p>
            <a:pPr lvl="1"/>
            <a:r>
              <a:rPr lang="en-US" dirty="0" smtClean="0"/>
              <a:t>Identify, discard or fix manually, as appropriate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</a:t>
            </a:r>
            <a:r>
              <a:rPr lang="en-IN" dirty="0" smtClean="0"/>
              <a:t>leaning often needed for improving data quality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7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676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Often </a:t>
            </a:r>
            <a:r>
              <a:rPr lang="en-US" dirty="0"/>
              <a:t>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Examples</a:t>
            </a:r>
            <a:r>
              <a:rPr lang="en-US" dirty="0"/>
              <a:t>: eye color and height measured as </a:t>
            </a:r>
            <a:r>
              <a:rPr lang="en-US" dirty="0" smtClean="0"/>
              <a:t>{</a:t>
            </a:r>
            <a:r>
              <a:rPr lang="en-US" dirty="0"/>
              <a:t>low, medium, high}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Maps </a:t>
            </a:r>
            <a:r>
              <a:rPr lang="en-US" dirty="0"/>
              <a:t>a continuous or categorical attribute into one or more binary variables</a:t>
            </a:r>
            <a:r>
              <a:rPr lang="en-IN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 smtClean="0"/>
              <a:t>ach original </a:t>
            </a:r>
            <a:r>
              <a:rPr lang="en-US" dirty="0"/>
              <a:t>value can be identified with one of the new values</a:t>
            </a:r>
          </a:p>
          <a:p>
            <a:pPr lvl="1"/>
            <a:r>
              <a:rPr lang="en-US" dirty="0"/>
              <a:t>Simple functions: x</a:t>
            </a:r>
            <a:r>
              <a:rPr lang="en-US" baseline="30000" dirty="0"/>
              <a:t>k</a:t>
            </a:r>
            <a:r>
              <a:rPr lang="en-US" dirty="0"/>
              <a:t>, log(x), e</a:t>
            </a:r>
            <a:r>
              <a:rPr lang="en-US" baseline="30000" dirty="0"/>
              <a:t>x</a:t>
            </a:r>
            <a:r>
              <a:rPr lang="en-US" dirty="0"/>
              <a:t>, |x|</a:t>
            </a:r>
          </a:p>
          <a:p>
            <a:pPr lvl="1"/>
            <a:r>
              <a:rPr lang="en-US" dirty="0"/>
              <a:t>Normalization</a:t>
            </a:r>
          </a:p>
          <a:p>
            <a:pPr marL="1257300" lvl="2" indent="-279400"/>
            <a:r>
              <a:rPr lang="en-US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dirty="0"/>
              <a:t>Take out unwanted, common signal, e.g., seasonality 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statistics, standardization </a:t>
            </a:r>
            <a:r>
              <a:rPr lang="en-US" dirty="0"/>
              <a:t>refers to subtracting off the means and dividing by the standard deviation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Maps </a:t>
            </a:r>
            <a:r>
              <a:rPr lang="en-US" dirty="0"/>
              <a:t>the entire set of values of a given attribute to a new set of replacement values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4724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1524000" y="990601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2590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2438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8305800" y="1295400"/>
            <a:ext cx="24384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Net Primary Production (NPP) is a measure of plant growth used by ecosystem scientists.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ahoma" pitchFamily="34" charset="0"/>
              </a:rPr>
              <a:t>Example: Sample Time Series of Plant </a:t>
            </a:r>
            <a:r>
              <a:rPr lang="en-US" dirty="0" smtClean="0">
                <a:latin typeface="Tahoma" pitchFamily="34" charset="0"/>
              </a:rPr>
              <a:t>Growth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4724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1524000" y="990601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8077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</a:pPr>
            <a:r>
              <a:rPr lang="en-US" sz="2000" dirty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</a:pPr>
            <a:r>
              <a:rPr lang="en-US" sz="2000" dirty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221307"/>
              </p:ext>
            </p:extLst>
          </p:nvPr>
        </p:nvGraphicFramePr>
        <p:xfrm>
          <a:off x="2601914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4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2438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9321800" cy="764364"/>
          </a:xfrm>
        </p:spPr>
        <p:txBody>
          <a:bodyPr>
            <a:normAutofit/>
          </a:bodyPr>
          <a:lstStyle/>
          <a:p>
            <a:r>
              <a:rPr lang="en-US" dirty="0">
                <a:latin typeface="Tahoma" pitchFamily="34" charset="0"/>
              </a:rPr>
              <a:t>Seasonality Accounts for Much </a:t>
            </a:r>
            <a:r>
              <a:rPr lang="en-US" dirty="0" smtClean="0">
                <a:latin typeface="Tahoma" pitchFamily="34" charset="0"/>
              </a:rPr>
              <a:t>Correlation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447801"/>
            <a:ext cx="5847861" cy="1524000"/>
          </a:xfrm>
        </p:spPr>
        <p:txBody>
          <a:bodyPr>
            <a:normAutofit/>
          </a:bodyPr>
          <a:lstStyle/>
          <a:p>
            <a:r>
              <a:rPr lang="en-US" dirty="0"/>
              <a:t>When dimensionality increases, data becomes increasingly sparse in the space that it </a:t>
            </a:r>
            <a:r>
              <a:rPr lang="en-US" dirty="0" smtClean="0"/>
              <a:t>occupies</a:t>
            </a:r>
            <a:endParaRPr lang="en-US" dirty="0"/>
          </a:p>
          <a:p>
            <a:r>
              <a:rPr lang="en-US" dirty="0"/>
              <a:t>Definitions of density and distance between points, which are critical for clustering and outlier detection, become less meaningful</a:t>
            </a:r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6400800" y="1219200"/>
            <a:ext cx="5029200" cy="3963988"/>
          </a:xfrm>
          <a:noFill/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241676" y="59848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762000" y="2895600"/>
            <a:ext cx="5334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524000"/>
            <a:ext cx="7543800" cy="3581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/>
              <a:t>curse of dimensionality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Reduce amount of time and memory required by </a:t>
            </a:r>
            <a:r>
              <a:rPr lang="en-US" dirty="0" smtClean="0"/>
              <a:t>ML algorithms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Allow data to be more easily visualized</a:t>
            </a:r>
          </a:p>
          <a:p>
            <a:pPr>
              <a:lnSpc>
                <a:spcPct val="100000"/>
              </a:lnSpc>
            </a:pPr>
            <a:r>
              <a:rPr lang="en-US" dirty="0"/>
              <a:t>May help to eliminate irrelevant features or reduce </a:t>
            </a:r>
            <a:r>
              <a:rPr lang="en-US" dirty="0" smtClean="0"/>
              <a:t>noise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Popular Techniques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Principal Components Analysis (PCA)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Singular Value Decomposition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Find </a:t>
            </a:r>
            <a:r>
              <a:rPr lang="en-US" dirty="0"/>
              <a:t>a projection that captures the </a:t>
            </a:r>
            <a:r>
              <a:rPr lang="en-US" dirty="0" smtClean="0"/>
              <a:t>largest amount </a:t>
            </a:r>
            <a:r>
              <a:rPr lang="en-US" dirty="0"/>
              <a:t>of variation in </a:t>
            </a:r>
            <a:r>
              <a:rPr lang="en-US" dirty="0" smtClean="0"/>
              <a:t>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Purpose</a:t>
            </a:r>
            <a:endParaRPr lang="en-IN" dirty="0"/>
          </a:p>
        </p:txBody>
      </p:sp>
      <p:grpSp>
        <p:nvGrpSpPr>
          <p:cNvPr id="5" name="Group 1088"/>
          <p:cNvGrpSpPr>
            <a:grpSpLocks/>
          </p:cNvGrpSpPr>
          <p:nvPr/>
        </p:nvGrpSpPr>
        <p:grpSpPr bwMode="auto">
          <a:xfrm>
            <a:off x="7848600" y="1524000"/>
            <a:ext cx="3549651" cy="4053378"/>
            <a:chOff x="1497" y="1664"/>
            <a:chExt cx="2236" cy="1951"/>
          </a:xfrm>
        </p:grpSpPr>
        <p:sp>
          <p:nvSpPr>
            <p:cNvPr id="6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085"/>
            <p:cNvSpPr txBox="1">
              <a:spLocks noChangeArrowheads="1"/>
            </p:cNvSpPr>
            <p:nvPr/>
          </p:nvSpPr>
          <p:spPr bwMode="auto">
            <a:xfrm>
              <a:off x="1497" y="1665"/>
              <a:ext cx="27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9" name="Text Box 1086"/>
            <p:cNvSpPr txBox="1">
              <a:spLocks noChangeArrowheads="1"/>
            </p:cNvSpPr>
            <p:nvPr/>
          </p:nvSpPr>
          <p:spPr bwMode="auto">
            <a:xfrm>
              <a:off x="3455" y="3393"/>
              <a:ext cx="27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0" name="Text Box 1087"/>
            <p:cNvSpPr txBox="1">
              <a:spLocks noChangeArrowheads="1"/>
            </p:cNvSpPr>
            <p:nvPr/>
          </p:nvSpPr>
          <p:spPr bwMode="auto">
            <a:xfrm>
              <a:off x="3503" y="2241"/>
              <a:ext cx="20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Increasing # of components improve quality of reconstruction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Redundant </a:t>
            </a:r>
            <a:r>
              <a:rPr lang="en-US" dirty="0"/>
              <a:t>features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 dirty="0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 no information that is useful for the </a:t>
            </a:r>
            <a:r>
              <a:rPr lang="en-US" dirty="0" smtClean="0"/>
              <a:t>ML task </a:t>
            </a:r>
            <a:r>
              <a:rPr lang="en-US" dirty="0"/>
              <a:t>at hand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 dirty="0"/>
              <a:t>Many techniques developed, especially for classification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Another way to reduce dimensionality of data</a:t>
            </a:r>
            <a:endParaRPr lang="en-IN" dirty="0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3241676" y="59848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efficiently than the original </a:t>
            </a:r>
            <a:r>
              <a:rPr lang="en-US" dirty="0" smtClean="0"/>
              <a:t>attributes</a:t>
            </a:r>
            <a:endParaRPr lang="en-US" dirty="0"/>
          </a:p>
          <a:p>
            <a:r>
              <a:rPr lang="en-US" dirty="0"/>
              <a:t>Three general </a:t>
            </a:r>
            <a:r>
              <a:rPr lang="en-US" dirty="0" smtClean="0"/>
              <a:t>methodologies</a:t>
            </a:r>
            <a:endParaRPr lang="en-US" dirty="0"/>
          </a:p>
          <a:p>
            <a:pPr lvl="1"/>
            <a:r>
              <a:rPr lang="en-US" dirty="0"/>
              <a:t>Feature extraction</a:t>
            </a:r>
          </a:p>
          <a:p>
            <a:pPr marL="1147763" lvl="2" indent="-233363"/>
            <a:r>
              <a:rPr lang="en-US" sz="1800" dirty="0"/>
              <a:t> </a:t>
            </a:r>
            <a:r>
              <a:rPr lang="en-US" dirty="0"/>
              <a:t>Example: extracting edges from images</a:t>
            </a:r>
          </a:p>
          <a:p>
            <a:pPr lvl="1"/>
            <a:r>
              <a:rPr lang="en-US" dirty="0"/>
              <a:t>Feature construction</a:t>
            </a:r>
          </a:p>
          <a:p>
            <a:pPr marL="1147763" lvl="2" indent="-233363"/>
            <a:r>
              <a:rPr lang="en-US" sz="1800" dirty="0"/>
              <a:t> </a:t>
            </a:r>
            <a:r>
              <a:rPr lang="en-US" dirty="0"/>
              <a:t>Example: dividing mass by volume to get density </a:t>
            </a:r>
          </a:p>
          <a:p>
            <a:pPr lvl="1"/>
            <a:r>
              <a:rPr lang="en-US" dirty="0"/>
              <a:t>Mapping data to new space</a:t>
            </a:r>
          </a:p>
          <a:p>
            <a:pPr marL="1147763" lvl="2" indent="-233363"/>
            <a:r>
              <a:rPr lang="en-US" sz="1800" dirty="0"/>
              <a:t> </a:t>
            </a:r>
            <a:r>
              <a:rPr lang="en-US" dirty="0"/>
              <a:t>Example: Fourier and wavelet analysis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new attributes that can capture the important information in a data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124199" y="3662362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718414" y="598963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5943600" y="1376362"/>
            <a:ext cx="4876800" cy="398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1066800" y="1371600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667000" y="1066800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tabLst>
                <a:tab pos="1198563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Fourier and wavelet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transform -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 Sine Waves + Noise</a:t>
            </a:r>
          </a:p>
          <a:p>
            <a:pPr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tabLst>
                <a:tab pos="1198563" algn="l"/>
              </a:tabLst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8153399" y="5110162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Irrelevant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pPr marL="812800" lvl="1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more </a:t>
            </a:r>
            <a:r>
              <a:rPr lang="en-US" dirty="0"/>
              <a:t>useful features to train on among existing features. </a:t>
            </a:r>
            <a:endParaRPr lang="en-US" dirty="0" smtClean="0"/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Feature extraction</a:t>
            </a:r>
          </a:p>
          <a:p>
            <a:pPr marL="812800" lvl="1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c</a:t>
            </a:r>
            <a:r>
              <a:rPr lang="en-US" dirty="0" smtClean="0"/>
              <a:t>ombine existing </a:t>
            </a:r>
            <a:r>
              <a:rPr lang="en-US" dirty="0"/>
              <a:t>features to produce a more useful </a:t>
            </a:r>
            <a:r>
              <a:rPr lang="en-US" dirty="0" smtClean="0"/>
              <a:t>one. 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Create </a:t>
            </a:r>
            <a:r>
              <a:rPr lang="en-US" dirty="0"/>
              <a:t>new features by gathering new </a:t>
            </a:r>
            <a:r>
              <a:rPr lang="en-US" dirty="0" smtClean="0"/>
              <a:t>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Feature engineering needed for coming up with a good set of features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Summary Statistics</a:t>
            </a:r>
          </a:p>
          <a:p>
            <a:pPr lvl="1"/>
            <a:r>
              <a:rPr lang="en-IN" dirty="0" smtClean="0"/>
              <a:t>Categorical</a:t>
            </a:r>
          </a:p>
          <a:p>
            <a:pPr lvl="1"/>
            <a:r>
              <a:rPr lang="en-IN" dirty="0" smtClean="0"/>
              <a:t>Numerical</a:t>
            </a:r>
          </a:p>
          <a:p>
            <a:r>
              <a:rPr lang="en-IN" dirty="0" smtClean="0"/>
              <a:t>Distance Measures</a:t>
            </a:r>
          </a:p>
          <a:p>
            <a:pPr lvl="1"/>
            <a:r>
              <a:rPr lang="en-IN" dirty="0" smtClean="0"/>
              <a:t>Euclidean</a:t>
            </a:r>
          </a:p>
          <a:p>
            <a:pPr lvl="1"/>
            <a:r>
              <a:rPr lang="en-IN" dirty="0" err="1" smtClean="0"/>
              <a:t>Minkowski</a:t>
            </a:r>
            <a:endParaRPr lang="en-IN" dirty="0" smtClean="0"/>
          </a:p>
          <a:p>
            <a:pPr lvl="1"/>
            <a:r>
              <a:rPr lang="en-IN" dirty="0" err="1" smtClean="0"/>
              <a:t>Mahalanobis</a:t>
            </a:r>
            <a:endParaRPr lang="en-IN" dirty="0" smtClean="0"/>
          </a:p>
          <a:p>
            <a:pPr lvl="1"/>
            <a:r>
              <a:rPr lang="en-IN" dirty="0" smtClean="0"/>
              <a:t>Cosine</a:t>
            </a:r>
          </a:p>
          <a:p>
            <a:pPr lvl="1"/>
            <a:r>
              <a:rPr lang="en-IN" dirty="0" smtClean="0"/>
              <a:t>Correlation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 exploration?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>
            <a:noAutofit/>
          </a:bodyPr>
          <a:lstStyle/>
          <a:p>
            <a:r>
              <a:rPr lang="en-US" dirty="0"/>
              <a:t>Key motivations of data exploration include</a:t>
            </a:r>
          </a:p>
          <a:p>
            <a:pPr lvl="1"/>
            <a:r>
              <a:rPr lang="en-US" dirty="0"/>
              <a:t>Helping to select the right tool for preprocessing or analysis</a:t>
            </a:r>
          </a:p>
          <a:p>
            <a:pPr lvl="1"/>
            <a:r>
              <a:rPr lang="en-US" dirty="0"/>
              <a:t>Making use of humans’ abilities to recognize patterns</a:t>
            </a:r>
          </a:p>
          <a:p>
            <a:pPr marL="1257300" lvl="2" indent="-342900"/>
            <a:r>
              <a:rPr lang="en-US" dirty="0"/>
              <a:t>People can recognize patterns not captured by data analysis tools</a:t>
            </a:r>
          </a:p>
          <a:p>
            <a:r>
              <a:rPr lang="en-US" dirty="0"/>
              <a:t>Related to the area of Exploratory Data Analysis (EDA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focus was on visualization</a:t>
            </a:r>
          </a:p>
          <a:p>
            <a:pPr lvl="1"/>
            <a:r>
              <a:rPr lang="en-US" dirty="0"/>
              <a:t>Clustering and anomaly detection were viewed as exploratory techniques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machine learning, </a:t>
            </a:r>
            <a:r>
              <a:rPr lang="en-US" dirty="0"/>
              <a:t>clustering and anomaly detection are major areas of interest, and not thought of as just exploratory</a:t>
            </a:r>
          </a:p>
          <a:p>
            <a:pPr lvl="1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150860"/>
                </a:solidFill>
              </a:rPr>
              <a:t>A preliminary exploration of the data to better understand its characteristics</a:t>
            </a:r>
            <a:endParaRPr lang="en-IN" dirty="0">
              <a:solidFill>
                <a:srgbClr val="1508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r>
              <a:rPr lang="en-US" dirty="0" smtClean="0"/>
              <a:t>Statistics of Data</a:t>
            </a:r>
            <a:endParaRPr lang="en-US" dirty="0"/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600200"/>
            <a:ext cx="10160000" cy="2728913"/>
          </a:xfrm>
        </p:spPr>
        <p:txBody>
          <a:bodyPr/>
          <a:lstStyle/>
          <a:p>
            <a:r>
              <a:rPr lang="en-US" dirty="0" smtClean="0"/>
              <a:t>Summarized </a:t>
            </a:r>
            <a:r>
              <a:rPr lang="en-US" dirty="0"/>
              <a:t>properties include frequency, location and spread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smtClean="0"/>
              <a:t>location – mean, spread </a:t>
            </a:r>
            <a:r>
              <a:rPr lang="en-US" dirty="0"/>
              <a:t>- standard </a:t>
            </a:r>
            <a:r>
              <a:rPr lang="en-US" dirty="0" smtClean="0"/>
              <a:t>deviation</a:t>
            </a:r>
            <a:endParaRPr lang="en-US" dirty="0"/>
          </a:p>
          <a:p>
            <a:pPr lvl="1"/>
            <a:r>
              <a:rPr lang="en-US" dirty="0"/>
              <a:t>Most summary statistics can be calculated in a single pass through the data</a:t>
            </a:r>
          </a:p>
          <a:p>
            <a:pPr lvl="2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dirty="0"/>
              <a:t>that summarize properties of the </a:t>
            </a:r>
            <a:r>
              <a:rPr lang="en-US" dirty="0" smtClean="0"/>
              <a:t>data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Mode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219199"/>
          </a:xfrm>
        </p:spPr>
        <p:txBody>
          <a:bodyPr/>
          <a:lstStyle/>
          <a:p>
            <a:r>
              <a:rPr lang="en-US" dirty="0"/>
              <a:t>Frequency of an attribute value is the percentage of time the value occurs in the data set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mode of an attribute is the most frequent attribute value   </a:t>
            </a:r>
          </a:p>
          <a:p>
            <a:r>
              <a:rPr lang="en-US" dirty="0"/>
              <a:t>The notions of frequency and mode are typically used with categorical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Typically used with categorical data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</a:t>
            </a:r>
          </a:p>
        </p:txBody>
      </p:sp>
      <p:sp>
        <p:nvSpPr>
          <p:cNvPr id="9082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ercentile </a:t>
            </a:r>
            <a:r>
              <a:rPr lang="en-US" dirty="0"/>
              <a:t>is more useful. </a:t>
            </a:r>
            <a:endParaRPr lang="en-US" dirty="0" smtClean="0"/>
          </a:p>
          <a:p>
            <a:r>
              <a:rPr lang="en-US" dirty="0" smtClean="0"/>
              <a:t>Given </a:t>
            </a:r>
            <a:r>
              <a:rPr lang="en-US" dirty="0"/>
              <a:t>an ordinal or continuous attribute </a:t>
            </a:r>
            <a:r>
              <a:rPr lang="en-US" i="1" dirty="0"/>
              <a:t>x</a:t>
            </a:r>
            <a:r>
              <a:rPr lang="en-US" dirty="0"/>
              <a:t> and a number </a:t>
            </a:r>
            <a:r>
              <a:rPr lang="en-US" i="1" dirty="0"/>
              <a:t>p</a:t>
            </a:r>
            <a:r>
              <a:rPr lang="en-US" dirty="0"/>
              <a:t> between 0 and 100, the </a:t>
            </a:r>
            <a:r>
              <a:rPr lang="en-US" i="1" dirty="0" err="1"/>
              <a:t>p</a:t>
            </a:r>
            <a:r>
              <a:rPr lang="en-US" dirty="0" err="1"/>
              <a:t>th</a:t>
            </a:r>
            <a:r>
              <a:rPr lang="en-US" dirty="0"/>
              <a:t> percentile is a value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 smtClean="0"/>
              <a:t> of </a:t>
            </a:r>
            <a:r>
              <a:rPr lang="en-US" dirty="0"/>
              <a:t>x such that </a:t>
            </a:r>
            <a:r>
              <a:rPr lang="en-US" i="1" dirty="0"/>
              <a:t>p</a:t>
            </a:r>
            <a:r>
              <a:rPr lang="en-US" dirty="0"/>
              <a:t>% of the observed values of x are less than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</a:t>
            </a:r>
            <a:r>
              <a:rPr lang="en-US" dirty="0" smtClean="0"/>
              <a:t>example, </a:t>
            </a:r>
            <a:r>
              <a:rPr lang="en-US" dirty="0"/>
              <a:t>the 50th percentile is the value x</a:t>
            </a:r>
            <a:r>
              <a:rPr lang="en-US" baseline="-25000" dirty="0"/>
              <a:t>50%</a:t>
            </a:r>
            <a:r>
              <a:rPr lang="en-US" dirty="0"/>
              <a:t> such that 50% of all values of x are less than x</a:t>
            </a:r>
            <a:r>
              <a:rPr lang="en-US" baseline="-25000" dirty="0"/>
              <a:t>50%.</a:t>
            </a:r>
            <a:r>
              <a:rPr lang="en-US" dirty="0"/>
              <a:t> 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Typically used for continuous data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898525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Measures of Location: Mean and Median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1219199"/>
          </a:xfrm>
        </p:spPr>
        <p:txBody>
          <a:bodyPr/>
          <a:lstStyle/>
          <a:p>
            <a:r>
              <a:rPr lang="en-US" dirty="0"/>
              <a:t>The mean is the most common measure of the location of a set of points.  </a:t>
            </a:r>
          </a:p>
          <a:p>
            <a:r>
              <a:rPr lang="en-US" dirty="0"/>
              <a:t>However, the mean is very sensitive to outliers.   </a:t>
            </a:r>
          </a:p>
          <a:p>
            <a:r>
              <a:rPr lang="en-US" dirty="0"/>
              <a:t>Thus, the median or a trimmed mean is also commonly used.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66800" y="441960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Assuming sorted {x</a:t>
            </a:r>
            <a:r>
              <a:rPr lang="en-IN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Measures of Spread: Range and Variance</a:t>
            </a:r>
          </a:p>
        </p:txBody>
      </p:sp>
      <p:sp>
        <p:nvSpPr>
          <p:cNvPr id="912388" name="Rectangle 4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59079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Range is the difference between the max and min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variance or standard deviation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most common measure of the spread of a set of points.  </a:t>
            </a:r>
          </a:p>
          <a:p>
            <a:pPr>
              <a:buFont typeface="Monotype Sorts" charset="2"/>
              <a:buNone/>
            </a:pPr>
            <a:endParaRPr lang="en-US" sz="27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dirty="0" smtClean="0"/>
              <a:t>Because </a:t>
            </a:r>
            <a:r>
              <a:rPr lang="en-US" dirty="0"/>
              <a:t>of outliers, other measures are often used.  </a:t>
            </a:r>
            <a:r>
              <a:rPr lang="en-US" dirty="0" smtClean="0"/>
              <a:t>Average Absolute Distance is given by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1239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38400"/>
            <a:ext cx="505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1239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2400"/>
            <a:ext cx="6105525" cy="251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447800" y="1295400"/>
            <a:ext cx="868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The following table shows the similarity and dissimilarity between two objects, </a:t>
            </a:r>
            <a:r>
              <a:rPr lang="en-US" sz="18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y,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Model Selection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10160000" cy="3657599"/>
          </a:xfrm>
        </p:spPr>
        <p:txBody>
          <a:bodyPr>
            <a:noAutofit/>
          </a:bodyPr>
          <a:lstStyle/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Overfitting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leads to high performance in training set but performs poorly on new 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.g., </a:t>
            </a:r>
            <a:r>
              <a:rPr lang="en-US" dirty="0"/>
              <a:t>a high-degree polynomial life satisfaction model that strongly </a:t>
            </a:r>
            <a:r>
              <a:rPr lang="en-US" dirty="0" err="1"/>
              <a:t>overfits</a:t>
            </a:r>
            <a:r>
              <a:rPr lang="en-US" dirty="0"/>
              <a:t> the training </a:t>
            </a:r>
            <a:r>
              <a:rPr lang="en-US" dirty="0" smtClean="0"/>
              <a:t>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training set or sampling noise can lead to model following the noise than the underlying pattern in the dataset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Solution: Regularization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Underfitting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when the model is too simple to learn the underlying structure in the data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Select </a:t>
            </a:r>
            <a:r>
              <a:rPr lang="en-US" dirty="0"/>
              <a:t>a more powerful model, with more parameters </a:t>
            </a:r>
            <a:endParaRPr lang="en-US" dirty="0" smtClean="0"/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Feed </a:t>
            </a:r>
            <a:r>
              <a:rPr lang="en-US" dirty="0"/>
              <a:t>better features to the learning </a:t>
            </a:r>
            <a:r>
              <a:rPr lang="en-US" dirty="0" smtClean="0"/>
              <a:t>algorithm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Reduce regularization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066800"/>
            <a:ext cx="11196956" cy="395287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Overfitting</a:t>
            </a:r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or </a:t>
            </a:r>
            <a:r>
              <a:rPr lang="en-US" sz="2400" dirty="0" err="1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Underfitting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4152"/>
            <a:ext cx="6038850" cy="2173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6532"/>
            <a:ext cx="5557837" cy="1978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40386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High-order</a:t>
            </a:r>
          </a:p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polynomial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3810000"/>
            <a:ext cx="7620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0" y="2743200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Large slope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363200" y="3124200"/>
            <a:ext cx="762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10800" y="3733800"/>
            <a:ext cx="15824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Smaller slope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972800" y="3505200"/>
            <a:ext cx="762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1800" dirty="0"/>
              <a:t>  </a:t>
            </a:r>
            <a:endParaRPr lang="en-US" sz="18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dirty="0" smtClean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1066800" y="3962400"/>
            <a:ext cx="499168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Standardization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57400"/>
            <a:ext cx="2590800" cy="88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1752601" y="1143001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VISIO" r:id="rId4" imgW="3631692" imgH="2656332" progId="Visio.Drawing.6">
                  <p:embed/>
                </p:oleObj>
              </mc:Choice>
              <mc:Fallback>
                <p:oleObj name="VISIO" r:id="rId4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1143001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86514" y="1674814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Worksheet" r:id="rId6" imgW="1836725" imgH="846287" progId="Excel.Sheet.8">
                  <p:embed/>
                </p:oleObj>
              </mc:Choice>
              <mc:Fallback>
                <p:oleObj name="Worksheet" r:id="rId6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4" y="1674814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5973764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895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Worksheet" r:id="rId8" imgW="3055925" imgH="846287" progId="Excel.Sheet.8">
                  <p:embed/>
                </p:oleObj>
              </mc:Choice>
              <mc:Fallback>
                <p:oleObj name="Worksheet" r:id="rId8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Minkowski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where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is a parameter, </a:t>
            </a:r>
            <a:r>
              <a:rPr lang="en-US" sz="1800" i="1" dirty="0"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is the number of dimensions (attributes) and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i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are, respectively, the </a:t>
            </a:r>
            <a:r>
              <a:rPr lang="en-US" sz="18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1800" baseline="30000" dirty="0" err="1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attributes (components) or data objects </a:t>
            </a:r>
            <a:r>
              <a:rPr lang="en-US" sz="1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9" y="1981200"/>
            <a:ext cx="3090332" cy="8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1.  City block (Manhattan, taxicab, L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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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“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supremum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 (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baseline="-30000" dirty="0" err="1">
                <a:latin typeface="Helvetica" panose="020B0604020202020204" pitchFamily="34" charset="0"/>
                <a:cs typeface="Helvetica" panose="020B0604020202020204" pitchFamily="34" charset="0"/>
              </a:rPr>
              <a:t>max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norm, L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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 not confuse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i.e., all these distances are defined for all numbers of dimensions.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6400800" y="5867401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1828801" y="2587626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Worksheet" r:id="rId4" imgW="1836725" imgH="846287" progId="Excel.Sheet.8">
                  <p:embed/>
                </p:oleObj>
              </mc:Choice>
              <mc:Fallback>
                <p:oleObj name="Worksheet" r:id="rId4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2587626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5334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5334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Worksheet" r:id="rId8" imgW="3055925" imgH="846287" progId="Excel.Sheet.8">
                  <p:embed/>
                </p:oleObj>
              </mc:Choice>
              <mc:Fallback>
                <p:oleObj name="Worksheet" r:id="rId8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5334000" y="43402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Worksheet" r:id="rId10" imgW="3055925" imgH="861243" progId="Excel.Sheet.8">
                  <p:embed/>
                </p:oleObj>
              </mc:Choice>
              <mc:Fallback>
                <p:oleObj name="Worksheet" r:id="rId10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3402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86" y="1752600"/>
            <a:ext cx="4655536" cy="3490913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295400" y="54102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For red points, the Euclidean distance is 14.7, </a:t>
            </a:r>
            <a:r>
              <a:rPr lang="en-US" sz="18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Mahalanobis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7696200" y="12954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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 is the 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</a:t>
            </a:r>
            <a:endParaRPr lang="en-US" sz="18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aseline="30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/>
          <p:cNvSpPr/>
          <p:nvPr/>
        </p:nvSpPr>
        <p:spPr>
          <a:xfrm>
            <a:off x="7808546" y="1905000"/>
            <a:ext cx="152400" cy="1066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Bracket 5"/>
          <p:cNvSpPr/>
          <p:nvPr/>
        </p:nvSpPr>
        <p:spPr>
          <a:xfrm>
            <a:off x="11353800" y="1905000"/>
            <a:ext cx="152400" cy="9906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  <a:blipFill rotWithShape="0">
                <a:blip r:embed="rId9"/>
                <a:stretch>
                  <a:fillRect t="-81395" r="-33600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  <a:blipFill rotWithShape="0">
                <a:blip r:embed="rId10"/>
                <a:stretch>
                  <a:fillRect t="-81395" r="-33333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930644"/>
              </p:ext>
            </p:extLst>
          </p:nvPr>
        </p:nvGraphicFramePr>
        <p:xfrm>
          <a:off x="8534400" y="1676400"/>
          <a:ext cx="1981200" cy="96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4" imgW="939800" imgH="457200" progId="Equation.3">
                  <p:embed/>
                </p:oleObj>
              </mc:Choice>
              <mc:Fallback>
                <p:oleObj name="Equation" r:id="rId4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1676400"/>
                        <a:ext cx="1981200" cy="963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7924800" y="1143001"/>
            <a:ext cx="274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Matrix:</a:t>
            </a:r>
          </a:p>
        </p:txBody>
      </p:sp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8534400" y="2971800"/>
            <a:ext cx="228600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B: (0, 1)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C: (1.5, 1.5)</a:t>
            </a:r>
          </a:p>
          <a:p>
            <a:pPr>
              <a:spcBef>
                <a:spcPct val="50000"/>
              </a:spcBef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(A,B) = 5</a:t>
            </a: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152400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2743200" y="3276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3733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5638800" y="2514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533400" indent="-5334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Distances, such as the Euclidean distance, have some well known properties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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0   for all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= 0 if and only if 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  for all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 (Symmetry)</a:t>
            </a: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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+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  for all points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(Triangle Inequality)</a:t>
            </a:r>
          </a:p>
          <a:p>
            <a:pPr marL="990600" lvl="1" indent="-533400">
              <a:spcBef>
                <a:spcPts val="1000"/>
              </a:spcBef>
              <a:buNone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where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is the distance (dissimilarity) between points (data objects),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533400" indent="-53340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distance that satisfies these properties is a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Common situation is that objects,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Simple Matching and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Jaccard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 	= 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/ 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	  	=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/ 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Good ML algorithms need to work well on test data</a:t>
            </a: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But test data is often not accessible to the provider of the algorithm</a:t>
            </a:r>
            <a:endParaRPr lang="en-IN" dirty="0"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Common assumption is training data is representative of test data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chosen subset of the training data is held out as validation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i="1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</a:t>
            </a: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ka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dev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set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Once ML model is trained, its performance is evaluated on validation data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Expectation is ML model working well on validation set will work well on unknown test data</a:t>
            </a:r>
            <a:endParaRPr lang="en-IN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Typically 20-30% of the data is randomly held out as validation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Performance of ML algorithms is statistical / predictive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0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 marL="0" indent="0" algn="just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If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i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 cos(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) =  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&gt; / ||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||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, 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where 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&gt; indicates inner product or vector dot product of vectors,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2,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|| d ||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  length of vector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0" indent="0"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Example: </a:t>
            </a:r>
          </a:p>
          <a:p>
            <a:pPr marL="0" indent="0" algn="just"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	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=  3 2 0 5 0 0 0 2 0 0 	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=  1 0 0 0 0 0 0 1 0 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d2&gt;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 3*1 + 2*0 + 0*0 + 5*0 + 0*0 + 0*0 + 0*0 + 2*1 + 0*0 + 0*2 =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|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= (3*3+2*2+0*0+5*5+0*0+0*0+0*0+2*2+0*0+0*0)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 (42)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6.481</a:t>
            </a: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||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= (1*1+0*0+0*0+0*0+0*0+0*0+0*0+1*1+0*0+2*2)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(6)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2.449</a:t>
            </a: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) = 0.3150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endParaRPr lang="en-US" sz="1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6" y="990600"/>
            <a:ext cx="767239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220200" y="22860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20200" y="12192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1752601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Bitmap Image" r:id="rId4" imgW="7542857" imgH="7228571" progId="Paint.Picture">
                  <p:embed/>
                </p:oleObj>
              </mc:Choice>
              <mc:Fallback>
                <p:oleObj name="Bitmap Image" r:id="rId4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1752601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8305800" y="28956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1828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(-3, -2, -1, 0, 1, 2, 3)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mean(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0, mean(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4</a:t>
            </a:r>
          </a:p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std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2.16,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std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3.74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corr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486786"/>
            <a:ext cx="4069200" cy="30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10160000" cy="5334000"/>
          </a:xfrm>
        </p:spPr>
        <p:txBody>
          <a:bodyPr>
            <a:noAutofit/>
          </a:bodyPr>
          <a:lstStyle/>
          <a:p>
            <a:r>
              <a:rPr lang="en-US" dirty="0"/>
              <a:t>Compare the three proximity measures according to their behavior under variable transformation</a:t>
            </a:r>
          </a:p>
          <a:p>
            <a:pPr lvl="1"/>
            <a:r>
              <a:rPr lang="en-US" dirty="0"/>
              <a:t>scaling: multiplication by a value</a:t>
            </a:r>
          </a:p>
          <a:p>
            <a:pPr lvl="1"/>
            <a:r>
              <a:rPr lang="en-US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Consider </a:t>
            </a:r>
            <a:r>
              <a:rPr lang="en-US" dirty="0"/>
              <a:t>the example</a:t>
            </a:r>
          </a:p>
          <a:p>
            <a:pPr lvl="1"/>
            <a:r>
              <a:rPr lang="en-US" b="1" dirty="0"/>
              <a:t>x </a:t>
            </a:r>
            <a:r>
              <a:rPr lang="en-US" dirty="0"/>
              <a:t>= (1</a:t>
            </a:r>
            <a:r>
              <a:rPr lang="en-US" i="1" dirty="0"/>
              <a:t>, </a:t>
            </a:r>
            <a:r>
              <a:rPr lang="en-US" dirty="0"/>
              <a:t>2</a:t>
            </a:r>
            <a:r>
              <a:rPr lang="en-US" i="1" dirty="0"/>
              <a:t>, </a:t>
            </a:r>
            <a:r>
              <a:rPr lang="en-US" dirty="0"/>
              <a:t>4</a:t>
            </a:r>
            <a:r>
              <a:rPr lang="en-US" i="1" dirty="0"/>
              <a:t>, </a:t>
            </a:r>
            <a:r>
              <a:rPr lang="en-US" dirty="0"/>
              <a:t>3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0), </a:t>
            </a:r>
            <a:r>
              <a:rPr lang="es-ES" b="1" dirty="0"/>
              <a:t>y </a:t>
            </a:r>
            <a:r>
              <a:rPr lang="es-ES" dirty="0"/>
              <a:t>= (1</a:t>
            </a:r>
            <a:r>
              <a:rPr lang="es-ES" i="1" dirty="0"/>
              <a:t>, </a:t>
            </a:r>
            <a:r>
              <a:rPr lang="es-ES" dirty="0"/>
              <a:t>2</a:t>
            </a:r>
            <a:r>
              <a:rPr lang="es-ES" i="1" dirty="0"/>
              <a:t>, </a:t>
            </a:r>
            <a:r>
              <a:rPr lang="es-ES" dirty="0"/>
              <a:t>3</a:t>
            </a:r>
            <a:r>
              <a:rPr lang="es-ES" i="1" dirty="0"/>
              <a:t>, </a:t>
            </a:r>
            <a:r>
              <a:rPr lang="es-ES" dirty="0"/>
              <a:t>4</a:t>
            </a:r>
            <a:r>
              <a:rPr lang="es-ES" i="1" dirty="0"/>
              <a:t>, </a:t>
            </a:r>
            <a:r>
              <a:rPr lang="es-ES" dirty="0"/>
              <a:t>0</a:t>
            </a:r>
            <a:r>
              <a:rPr lang="es-ES" i="1" dirty="0"/>
              <a:t>, </a:t>
            </a:r>
            <a:r>
              <a:rPr lang="es-ES" dirty="0"/>
              <a:t>0</a:t>
            </a:r>
            <a:r>
              <a:rPr lang="es-ES" i="1" dirty="0"/>
              <a:t>, </a:t>
            </a:r>
            <a:r>
              <a:rPr lang="es-ES" dirty="0"/>
              <a:t>0)</a:t>
            </a:r>
          </a:p>
          <a:p>
            <a:pPr lvl="1"/>
            <a:r>
              <a:rPr lang="en-US" b="1" dirty="0" err="1"/>
              <a:t>y</a:t>
            </a:r>
            <a:r>
              <a:rPr lang="en-US" b="1" baseline="-25000" dirty="0" err="1"/>
              <a:t>s</a:t>
            </a:r>
            <a:r>
              <a:rPr lang="en-US" b="1" baseline="-25000" dirty="0"/>
              <a:t>  </a:t>
            </a:r>
            <a:r>
              <a:rPr lang="en-US" b="1" dirty="0"/>
              <a:t>= y * 2 </a:t>
            </a:r>
            <a:r>
              <a:rPr lang="en-US" dirty="0"/>
              <a:t>(scaled version of y),  </a:t>
            </a:r>
            <a:r>
              <a:rPr lang="en-US" b="1" dirty="0" err="1"/>
              <a:t>y</a:t>
            </a:r>
            <a:r>
              <a:rPr lang="en-US" b="1" baseline="-25000" dirty="0" err="1"/>
              <a:t>t</a:t>
            </a:r>
            <a:r>
              <a:rPr lang="en-US" b="1" baseline="-25000" dirty="0"/>
              <a:t>  </a:t>
            </a:r>
            <a:r>
              <a:rPr lang="en-US" b="1" dirty="0"/>
              <a:t>= y + 5 </a:t>
            </a:r>
            <a:r>
              <a:rPr lang="en-US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20536"/>
              </p:ext>
            </p:extLst>
          </p:nvPr>
        </p:nvGraphicFramePr>
        <p:xfrm>
          <a:off x="22098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xmlns="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xmlns="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xmlns="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xmlns="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xmlns="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2133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xmlns="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xmlns="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xmlns="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xmlns="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AF03CF-33BF-477C-AFA5-11242FC50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Choice of the right proximity measure depends on the domain</a:t>
            </a:r>
          </a:p>
          <a:p>
            <a:r>
              <a:rPr lang="en-US" dirty="0"/>
              <a:t>What is the correct choice of proximity measure for the following situations?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Comparing documents using the frequencies of words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Documents are considered similar if the word frequencies are </a:t>
            </a:r>
            <a:r>
              <a:rPr lang="en-US" dirty="0" smtClean="0"/>
              <a:t>similar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Comparing the temperature in Celsius of two locations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Two locations are considered similar if the temperatures are similar in </a:t>
            </a:r>
            <a:r>
              <a:rPr lang="en-US" dirty="0" smtClean="0"/>
              <a:t>magnitude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Comparing two time series of temperature measured in Celsius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Autofit/>
          </a:bodyPr>
          <a:lstStyle/>
          <a:p>
            <a:r>
              <a:rPr lang="en-US" dirty="0"/>
              <a:t>Domain of application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Similarity measures tend to be specific to the type of attribute and data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Symmetry is a common one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Tolerance to noise and outliers is another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Ability to find more types of patterns?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>
              <a:spcBef>
                <a:spcPts val="1000"/>
              </a:spcBef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Visualization Plots</a:t>
            </a:r>
          </a:p>
          <a:p>
            <a:pPr lvl="1"/>
            <a:r>
              <a:rPr lang="en-IN" dirty="0" smtClean="0"/>
              <a:t>Histogram</a:t>
            </a:r>
          </a:p>
          <a:p>
            <a:pPr lvl="1"/>
            <a:r>
              <a:rPr lang="en-IN" dirty="0" smtClean="0"/>
              <a:t>Boxplot</a:t>
            </a:r>
          </a:p>
          <a:p>
            <a:pPr lvl="1"/>
            <a:r>
              <a:rPr lang="en-IN" dirty="0" smtClean="0"/>
              <a:t>Contour</a:t>
            </a:r>
          </a:p>
          <a:p>
            <a:pPr lvl="1"/>
            <a:r>
              <a:rPr lang="en-IN" dirty="0" smtClean="0"/>
              <a:t>Scatter Plot</a:t>
            </a:r>
          </a:p>
          <a:p>
            <a:pPr lvl="1"/>
            <a:r>
              <a:rPr lang="en-IN" dirty="0" smtClean="0"/>
              <a:t>Matrix Plots</a:t>
            </a:r>
          </a:p>
          <a:p>
            <a:pPr lvl="1"/>
            <a:r>
              <a:rPr lang="en-IN" dirty="0" smtClean="0"/>
              <a:t>Correlation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2753</TotalTime>
  <Words>6193</Words>
  <Application>Microsoft Office PowerPoint</Application>
  <PresentationFormat>Widescreen</PresentationFormat>
  <Paragraphs>998</Paragraphs>
  <Slides>128</Slides>
  <Notes>67</Notes>
  <HiddenSlides>21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128</vt:i4>
      </vt:variant>
    </vt:vector>
  </HeadingPairs>
  <TitlesOfParts>
    <vt:vector size="149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Monotype Sorts</vt:lpstr>
      <vt:lpstr>MS Mincho</vt:lpstr>
      <vt:lpstr>Symbol</vt:lpstr>
      <vt:lpstr>Tahoma</vt:lpstr>
      <vt:lpstr>Times New Roman</vt:lpstr>
      <vt:lpstr>Trebuchet MS</vt:lpstr>
      <vt:lpstr>Wingdings</vt:lpstr>
      <vt:lpstr>Office Theme</vt:lpstr>
      <vt:lpstr>Document</vt:lpstr>
      <vt:lpstr>VISIO</vt:lpstr>
      <vt:lpstr>Visio</vt:lpstr>
      <vt:lpstr>Worksheet</vt:lpstr>
      <vt:lpstr>Equation</vt:lpstr>
      <vt:lpstr>Bitmap Image</vt:lpstr>
      <vt:lpstr>End to End Machine Learning I</vt:lpstr>
      <vt:lpstr>Challenges of Machine Learning</vt:lpstr>
      <vt:lpstr>In this segment </vt:lpstr>
      <vt:lpstr>Insufficient Training Data</vt:lpstr>
      <vt:lpstr>Non-representative Training Data</vt:lpstr>
      <vt:lpstr>Data Quality</vt:lpstr>
      <vt:lpstr>Irrelevant Features</vt:lpstr>
      <vt:lpstr>Model Selection</vt:lpstr>
      <vt:lpstr>Testing and Validation</vt:lpstr>
      <vt:lpstr>Cross Validation</vt:lpstr>
      <vt:lpstr>Choice of Hyperparameters</vt:lpstr>
      <vt:lpstr>Testing and Validation</vt:lpstr>
      <vt:lpstr>Testing and Validation</vt:lpstr>
      <vt:lpstr>Thank You!</vt:lpstr>
      <vt:lpstr>In this Segment</vt:lpstr>
      <vt:lpstr>Key Elements of a Machine Learning Project</vt:lpstr>
      <vt:lpstr>An Example Problem Statement</vt:lpstr>
      <vt:lpstr>Framing the Problem</vt:lpstr>
      <vt:lpstr>Choice of Model</vt:lpstr>
      <vt:lpstr>Choice of Performance Metrics</vt:lpstr>
      <vt:lpstr>Stepping Back</vt:lpstr>
      <vt:lpstr>Thank You!</vt:lpstr>
      <vt:lpstr>In this segment </vt:lpstr>
      <vt:lpstr>What is Data?</vt:lpstr>
      <vt:lpstr>Discrete and Continuous Attributes </vt:lpstr>
      <vt:lpstr>Types and properties of Attributes </vt:lpstr>
      <vt:lpstr>Difference Between Ratio and Interval </vt:lpstr>
      <vt:lpstr>Categorization of Attributes</vt:lpstr>
      <vt:lpstr>Transformation of Attributes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Thank You!</vt:lpstr>
      <vt:lpstr>In this segment </vt:lpstr>
      <vt:lpstr>Data Quality </vt:lpstr>
      <vt:lpstr>Data Quality …</vt:lpstr>
      <vt:lpstr>Noise</vt:lpstr>
      <vt:lpstr>Outliers</vt:lpstr>
      <vt:lpstr>Missing Values</vt:lpstr>
      <vt:lpstr>Duplicate Data</vt:lpstr>
      <vt:lpstr>Data Preprocessing</vt:lpstr>
      <vt:lpstr>Aggregation</vt:lpstr>
      <vt:lpstr>Sampling </vt:lpstr>
      <vt:lpstr>Sampling … </vt:lpstr>
      <vt:lpstr>Sample Size</vt:lpstr>
      <vt:lpstr>Discretization</vt:lpstr>
      <vt:lpstr>Unsupervised Discretization</vt:lpstr>
      <vt:lpstr>Discretization in Supervised Settings</vt:lpstr>
      <vt:lpstr>Supervised Discretization Example …</vt:lpstr>
      <vt:lpstr>Binarization</vt:lpstr>
      <vt:lpstr>Attribute Transformation</vt:lpstr>
      <vt:lpstr>Example: Sample Time Series of Plant Growth</vt:lpstr>
      <vt:lpstr>Seasonality Accounts for Much Correlation</vt:lpstr>
      <vt:lpstr>Curse of Dimensionality</vt:lpstr>
      <vt:lpstr>Dimensionality Reduction</vt:lpstr>
      <vt:lpstr>Dimensionality Reduction: PCA</vt:lpstr>
      <vt:lpstr>Feature Subset Selection</vt:lpstr>
      <vt:lpstr>Feature Creation</vt:lpstr>
      <vt:lpstr>Mapping Data to a New Space</vt:lpstr>
      <vt:lpstr>Thank You!</vt:lpstr>
      <vt:lpstr>In this segment </vt:lpstr>
      <vt:lpstr>What is data exploration?</vt:lpstr>
      <vt:lpstr>Summary Statistics of Data</vt:lpstr>
      <vt:lpstr>Frequency and Mode</vt:lpstr>
      <vt:lpstr>Percentiles</vt:lpstr>
      <vt:lpstr>Measures of Location: Mean and Median</vt:lpstr>
      <vt:lpstr>Measures of Spread: Range and Variance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Similarity Between Binary Vectors</vt:lpstr>
      <vt:lpstr>SMC versus Jaccard: Example</vt:lpstr>
      <vt:lpstr>Cosine Similarity</vt:lpstr>
      <vt:lpstr>Common Properties of a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Thank You!</vt:lpstr>
      <vt:lpstr>In this segment </vt:lpstr>
      <vt:lpstr>Visualization</vt:lpstr>
      <vt:lpstr>Representation</vt:lpstr>
      <vt:lpstr>Arrangement</vt:lpstr>
      <vt:lpstr>Selection</vt:lpstr>
      <vt:lpstr>Visualization Techniques: Histograms</vt:lpstr>
      <vt:lpstr>Two-Dimensional Histograms</vt:lpstr>
      <vt:lpstr>Visualization Techniques: Box Plots</vt:lpstr>
      <vt:lpstr>Visualization Techniques: Scatter Plots</vt:lpstr>
      <vt:lpstr>Visualization Techniques: Contour Plots</vt:lpstr>
      <vt:lpstr>Visualization Techniques: Matrix Plots</vt:lpstr>
      <vt:lpstr>Visualization of the Iris Data Matrix</vt:lpstr>
      <vt:lpstr>Visualization of the Iris Correlation Matrix</vt:lpstr>
      <vt:lpstr>Thank You!</vt:lpstr>
      <vt:lpstr>In this segment </vt:lpstr>
      <vt:lpstr>Prerequisites</vt:lpstr>
      <vt:lpstr>Local Installation</vt:lpstr>
      <vt:lpstr>Prerequisites</vt:lpstr>
      <vt:lpstr>Prerequisites</vt:lpstr>
      <vt:lpstr>Important ML Steps and Functions</vt:lpstr>
      <vt:lpstr>Important ML Steps and Functions</vt:lpstr>
      <vt:lpstr>Attribute Visualization</vt:lpstr>
      <vt:lpstr>Observations from Histogram</vt:lpstr>
      <vt:lpstr>Visualizing Training Data for Insights</vt:lpstr>
      <vt:lpstr>Correlations in Training Data</vt:lpstr>
      <vt:lpstr>Experimenting with Attribute Combinations</vt:lpstr>
      <vt:lpstr>Data Cleaning</vt:lpstr>
      <vt:lpstr>Handling Textual and Categorical Data</vt:lpstr>
      <vt:lpstr>Test Set Creation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215</cp:revision>
  <dcterms:created xsi:type="dcterms:W3CDTF">2018-10-16T06:13:57Z</dcterms:created>
  <dcterms:modified xsi:type="dcterms:W3CDTF">2021-01-15T17:39:46Z</dcterms:modified>
</cp:coreProperties>
</file>